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
  </p:notesMasterIdLst>
  <p:sldIdLst>
    <p:sldId id="256" r:id="rId3"/>
    <p:sldId id="257" r:id="rId4"/>
    <p:sldId id="258"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notesMaster" Target="notesMasters/notesMaster1.xml"/><Relationship Id="rId4" Type="http://schemas.openxmlformats.org/officeDocument/2006/relationships/slide" Target="slides/slide2.xml"/><Relationship Id="rId3" Type="http://schemas.openxmlformats.org/officeDocument/2006/relationships/slide" Target="slides/slide1.xml"/><Relationship Id="rId25" Type="http://schemas.openxmlformats.org/officeDocument/2006/relationships/tableStyles" Target="tableStyles.xml"/><Relationship Id="rId24" Type="http://schemas.openxmlformats.org/officeDocument/2006/relationships/viewProps" Target="viewProps.xml"/><Relationship Id="rId23" Type="http://schemas.openxmlformats.org/officeDocument/2006/relationships/presProps" Target="presProps.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FD42F7-718C-4B98-AAEC-167E6DDD60A7}" type="datetimeFigureOut">
              <a:rPr lang="en-US" smtClean="0"/>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B2AA4F-B828-4D7C-AFD3-893933DAFCB4}"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png"/><Relationship Id="rId1"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png"/><Relationship Id="rId1"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png"/><Relationship Id="rId1" Type="http://schemas.openxmlformats.org/officeDocument/2006/relationships/image" Target="../media/image2.jpeg"/></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png"/><Relationship Id="rId1" Type="http://schemas.openxmlformats.org/officeDocument/2006/relationships/image" Target="../media/image2.jpeg"/></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png"/><Relationship Id="rId1" Type="http://schemas.openxmlformats.org/officeDocument/2006/relationships/image" Target="../media/image2.jpeg"/></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png"/><Relationship Id="rId1" Type="http://schemas.openxmlformats.org/officeDocument/2006/relationships/image" Target="../media/image2.jpeg"/></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png"/><Relationship Id="rId1" Type="http://schemas.openxmlformats.org/officeDocument/2006/relationships/image" Target="../media/image2.jpeg"/></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png"/><Relationship Id="rId1" Type="http://schemas.openxmlformats.org/officeDocument/2006/relationships/image" Target="../media/image2.jpeg"/></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png"/><Relationship Id="rId1" Type="http://schemas.openxmlformats.org/officeDocument/2006/relationships/image" Target="../media/image2.jpeg"/></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png"/><Relationship Id="rId1" Type="http://schemas.openxmlformats.org/officeDocument/2006/relationships/image" Target="../media/image2.jpeg"/></Relationships>
</file>

<file path=ppt/slides/_rels/slide2.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2.xml"/><Relationship Id="rId2" Type="http://schemas.openxmlformats.org/officeDocument/2006/relationships/image" Target="../media/image1.png"/><Relationship Id="rId1"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png"/><Relationship Id="rId1"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png"/><Relationship Id="rId1"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png"/><Relationship Id="rId1"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png"/><Relationship Id="rId1"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png"/><Relationship Id="rId1"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png"/><Relationship Id="rId1"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png"/><Relationship Id="rId1"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ctrTitle"/>
          </p:nvPr>
        </p:nvSpPr>
        <p:spPr>
          <a:xfrm>
            <a:off x="818515" y="1033145"/>
            <a:ext cx="10554970" cy="2255520"/>
          </a:xfrm>
        </p:spPr>
        <p:txBody>
          <a:bodyPr>
            <a:normAutofit/>
          </a:bodyPr>
          <a:p>
            <a:r>
              <a:rPr lang="en-US" sz="4400" b="1"/>
              <a:t>FINTECH</a:t>
            </a:r>
            <a:r>
              <a:rPr lang="en-US" sz="4400"/>
              <a:t>:</a:t>
            </a:r>
            <a:r>
              <a:rPr lang="en-US"/>
              <a:t> </a:t>
            </a:r>
            <a:r>
              <a:rPr lang="en-US" sz="4000" b="1" dirty="0">
                <a:sym typeface="+mn-ea"/>
              </a:rPr>
              <a:t>Transforming the Digital Economy </a:t>
            </a:r>
            <a:br>
              <a:rPr lang="en-US" sz="4000" b="1" dirty="0">
                <a:sym typeface="+mn-ea"/>
              </a:rPr>
            </a:br>
            <a:r>
              <a:rPr lang="en-US" sz="4000" b="1" dirty="0">
                <a:sym typeface="+mn-ea"/>
              </a:rPr>
              <a:t>with Blockchain Technology</a:t>
            </a:r>
            <a:br>
              <a:rPr lang="en-US" sz="4000" b="1" dirty="0">
                <a:sym typeface="+mn-ea"/>
              </a:rPr>
            </a:br>
            <a:r>
              <a:rPr lang="en-US" sz="4000" b="1" dirty="0">
                <a:sym typeface="+mn-ea"/>
              </a:rPr>
              <a:t>@ 3rd AfICTA eConference</a:t>
            </a:r>
            <a:endParaRPr lang="en-US" sz="4000" b="1" dirty="0">
              <a:sym typeface="+mn-ea"/>
            </a:endParaRPr>
          </a:p>
        </p:txBody>
      </p:sp>
      <p:sp>
        <p:nvSpPr>
          <p:cNvPr id="3" name="Subtitle 2"/>
          <p:cNvSpPr>
            <a:spLocks noGrp="1"/>
          </p:cNvSpPr>
          <p:nvPr>
            <p:ph type="subTitle" idx="1"/>
          </p:nvPr>
        </p:nvSpPr>
        <p:spPr>
          <a:xfrm>
            <a:off x="1657350" y="3406140"/>
            <a:ext cx="9144000" cy="3048000"/>
          </a:xfrm>
        </p:spPr>
        <p:txBody>
          <a:bodyPr>
            <a:normAutofit lnSpcReduction="20000"/>
          </a:bodyPr>
          <a:p>
            <a:endParaRPr lang="en-US"/>
          </a:p>
          <a:p>
            <a:r>
              <a:rPr lang="en-US"/>
              <a:t>by</a:t>
            </a:r>
            <a:endParaRPr lang="en-US"/>
          </a:p>
          <a:p>
            <a:endParaRPr lang="en-US"/>
          </a:p>
          <a:p>
            <a:pPr fontAlgn="auto">
              <a:spcBef>
                <a:spcPts val="0"/>
              </a:spcBef>
            </a:pPr>
            <a:r>
              <a:rPr lang="en-US" sz="2800" b="1"/>
              <a:t>Dr Jimson Olufuye</a:t>
            </a:r>
            <a:endParaRPr lang="en-US" sz="2800" b="1"/>
          </a:p>
          <a:p>
            <a:pPr fontAlgn="auto">
              <a:spcBef>
                <a:spcPts val="0"/>
              </a:spcBef>
            </a:pPr>
            <a:r>
              <a:rPr lang="en-US"/>
              <a:t>CEO, Kontemporary Konsulting Ltd </a:t>
            </a:r>
            <a:endParaRPr lang="en-US"/>
          </a:p>
          <a:p>
            <a:pPr fontAlgn="auto">
              <a:spcBef>
                <a:spcPts val="0"/>
              </a:spcBef>
            </a:pPr>
            <a:r>
              <a:rPr lang="en-US"/>
              <a:t>Founder &amp; IPP, AfICTA</a:t>
            </a:r>
            <a:endParaRPr lang="en-US"/>
          </a:p>
          <a:p>
            <a:pPr fontAlgn="auto">
              <a:spcBef>
                <a:spcPts val="0"/>
              </a:spcBef>
            </a:pPr>
            <a:r>
              <a:rPr lang="en-US"/>
              <a:t>jolufuye@kontemporary.net</a:t>
            </a:r>
            <a:endParaRPr lang="en-US"/>
          </a:p>
          <a:p>
            <a:pPr fontAlgn="auto">
              <a:spcBef>
                <a:spcPts val="0"/>
              </a:spcBef>
            </a:pPr>
            <a:endParaRPr lang="en-US" sz="900"/>
          </a:p>
          <a:p>
            <a:pPr fontAlgn="auto">
              <a:spcBef>
                <a:spcPts val="0"/>
              </a:spcBef>
            </a:pPr>
            <a:r>
              <a:rPr lang="en-US" sz="1600"/>
              <a:t>11/09/2019</a:t>
            </a:r>
            <a:endParaRPr lang="en-US" sz="1600"/>
          </a:p>
        </p:txBody>
      </p:sp>
      <p:pic>
        <p:nvPicPr>
          <p:cNvPr id="4" name="Picture 3" descr="logo"/>
          <p:cNvPicPr>
            <a:picLocks noChangeAspect="1"/>
          </p:cNvPicPr>
          <p:nvPr/>
        </p:nvPicPr>
        <p:blipFill>
          <a:blip r:embed="rId1"/>
          <a:stretch>
            <a:fillRect/>
          </a:stretch>
        </p:blipFill>
        <p:spPr>
          <a:xfrm>
            <a:off x="5438775" y="34925"/>
            <a:ext cx="1518285" cy="151828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a:bodyPr>
          <a:p>
            <a:r>
              <a:rPr lang="en-US" altLang="x-none" b="1" dirty="0">
                <a:sym typeface="+mn-ea"/>
              </a:rPr>
              <a:t>How the transaction steps work on Bitcoin?</a:t>
            </a:r>
            <a:endParaRPr lang="en-US" b="1"/>
          </a:p>
        </p:txBody>
      </p:sp>
      <p:sp>
        <p:nvSpPr>
          <p:cNvPr id="3" name="Content Placeholder 2"/>
          <p:cNvSpPr>
            <a:spLocks noGrp="1"/>
          </p:cNvSpPr>
          <p:nvPr>
            <p:ph idx="1"/>
          </p:nvPr>
        </p:nvSpPr>
        <p:spPr/>
        <p:txBody>
          <a:bodyPr/>
          <a:p>
            <a:pPr marL="0" indent="0">
              <a:buNone/>
            </a:pPr>
            <a:r>
              <a:rPr lang="x-none" dirty="0">
                <a:sym typeface="+mn-ea"/>
              </a:rPr>
              <a:t>Step 1: A transaction is sent to a public address. The transaction is encrypted using a public and private key, which must be used at the same time. It is like a private message locked inside a loc</a:t>
            </a:r>
            <a:r>
              <a:rPr lang="en-US" altLang="x-none" dirty="0">
                <a:sym typeface="+mn-ea"/>
              </a:rPr>
              <a:t>k</a:t>
            </a:r>
            <a:r>
              <a:rPr lang="x-none" dirty="0">
                <a:sym typeface="+mn-ea"/>
              </a:rPr>
              <a:t>ed mailbox for which the owner must have both the mailbox key and the key to the message.</a:t>
            </a:r>
            <a:endParaRPr lang="x-none" dirty="0"/>
          </a:p>
          <a:p>
            <a:pPr marL="0" indent="0">
              <a:buNone/>
            </a:pPr>
            <a:r>
              <a:rPr lang="x-none" dirty="0">
                <a:sym typeface="+mn-ea"/>
              </a:rPr>
              <a:t>Step 2: The enrypted date is “hashed” (</a:t>
            </a:r>
            <a:r>
              <a:rPr lang="en-US" altLang="x-none" dirty="0">
                <a:sym typeface="+mn-ea"/>
              </a:rPr>
              <a:t>i</a:t>
            </a:r>
            <a:r>
              <a:rPr lang="x-none" dirty="0">
                <a:sym typeface="+mn-ea"/>
              </a:rPr>
              <a:t>.e. signed with cryptography) and broadcast to members who must use computing power to decode the hash to verify the data.</a:t>
            </a:r>
            <a:endParaRPr lang="en-US"/>
          </a:p>
        </p:txBody>
      </p:sp>
      <p:pic>
        <p:nvPicPr>
          <p:cNvPr id="5" name="Picture 4" descr="logo5"/>
          <p:cNvPicPr>
            <a:picLocks noChangeAspect="1"/>
          </p:cNvPicPr>
          <p:nvPr/>
        </p:nvPicPr>
        <p:blipFill>
          <a:blip r:embed="rId1"/>
          <a:stretch>
            <a:fillRect/>
          </a:stretch>
        </p:blipFill>
        <p:spPr>
          <a:xfrm>
            <a:off x="10657205" y="5982970"/>
            <a:ext cx="1541780" cy="779145"/>
          </a:xfrm>
          <a:prstGeom prst="rect">
            <a:avLst/>
          </a:prstGeom>
        </p:spPr>
      </p:pic>
      <p:pic>
        <p:nvPicPr>
          <p:cNvPr id="4" name="Picture 3" descr="logo"/>
          <p:cNvPicPr>
            <a:picLocks noChangeAspect="1"/>
          </p:cNvPicPr>
          <p:nvPr/>
        </p:nvPicPr>
        <p:blipFill>
          <a:blip r:embed="rId2"/>
          <a:stretch>
            <a:fillRect/>
          </a:stretch>
        </p:blipFill>
        <p:spPr>
          <a:xfrm>
            <a:off x="20320" y="5784850"/>
            <a:ext cx="1116330" cy="111633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a:bodyPr>
          <a:p>
            <a:r>
              <a:rPr lang="en-US" altLang="x-none" b="1" dirty="0">
                <a:sym typeface="+mn-ea"/>
              </a:rPr>
              <a:t>How the transaction steps work on Bitcoin?</a:t>
            </a:r>
            <a:endParaRPr lang="en-US" b="1"/>
          </a:p>
        </p:txBody>
      </p:sp>
      <p:sp>
        <p:nvSpPr>
          <p:cNvPr id="3" name="Content Placeholder 2"/>
          <p:cNvSpPr>
            <a:spLocks noGrp="1"/>
          </p:cNvSpPr>
          <p:nvPr>
            <p:ph idx="1"/>
          </p:nvPr>
        </p:nvSpPr>
        <p:spPr/>
        <p:txBody>
          <a:bodyPr/>
          <a:p>
            <a:pPr marL="0" indent="0">
              <a:buNone/>
            </a:pPr>
            <a:r>
              <a:rPr lang="x-none" dirty="0">
                <a:sym typeface="+mn-ea"/>
              </a:rPr>
              <a:t>Step 3: Once the data (transaction) is verified, it is approved and added as a “block” of data to the blockchain. This copy is thereafter sent to the nodes of the network. Each new block is applied with a hash from the prior block, meaning data cannot be altered once it is added to the blockchain.</a:t>
            </a:r>
            <a:endParaRPr lang="x-none" dirty="0"/>
          </a:p>
          <a:p>
            <a:pPr marL="0" indent="0">
              <a:buNone/>
            </a:pPr>
            <a:r>
              <a:rPr lang="x-none" dirty="0">
                <a:sym typeface="+mn-ea"/>
              </a:rPr>
              <a:t>Step 4: All transactions are timestamped to prevent duplicate transaction attempts.</a:t>
            </a:r>
            <a:endParaRPr lang="en-US"/>
          </a:p>
        </p:txBody>
      </p:sp>
      <p:pic>
        <p:nvPicPr>
          <p:cNvPr id="5" name="Picture 4" descr="logo5"/>
          <p:cNvPicPr>
            <a:picLocks noChangeAspect="1"/>
          </p:cNvPicPr>
          <p:nvPr/>
        </p:nvPicPr>
        <p:blipFill>
          <a:blip r:embed="rId1"/>
          <a:stretch>
            <a:fillRect/>
          </a:stretch>
        </p:blipFill>
        <p:spPr>
          <a:xfrm>
            <a:off x="10657205" y="5982970"/>
            <a:ext cx="1541780" cy="779145"/>
          </a:xfrm>
          <a:prstGeom prst="rect">
            <a:avLst/>
          </a:prstGeom>
        </p:spPr>
      </p:pic>
      <p:pic>
        <p:nvPicPr>
          <p:cNvPr id="4" name="Picture 3" descr="logo"/>
          <p:cNvPicPr>
            <a:picLocks noChangeAspect="1"/>
          </p:cNvPicPr>
          <p:nvPr/>
        </p:nvPicPr>
        <p:blipFill>
          <a:blip r:embed="rId2"/>
          <a:stretch>
            <a:fillRect/>
          </a:stretch>
        </p:blipFill>
        <p:spPr>
          <a:xfrm>
            <a:off x="20320" y="5784850"/>
            <a:ext cx="1116330" cy="111633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fontScale="90000"/>
          </a:bodyPr>
          <a:p>
            <a:r>
              <a:rPr lang="en-US" altLang="x-none" b="1" dirty="0">
                <a:sym typeface="+mn-ea"/>
              </a:rPr>
              <a:t>What are the challenges and Risks associated with Distributed Ledgers?</a:t>
            </a:r>
            <a:endParaRPr lang="en-US" b="1"/>
          </a:p>
        </p:txBody>
      </p:sp>
      <p:sp>
        <p:nvSpPr>
          <p:cNvPr id="3" name="Content Placeholder 2"/>
          <p:cNvSpPr>
            <a:spLocks noGrp="1"/>
          </p:cNvSpPr>
          <p:nvPr>
            <p:ph idx="1"/>
          </p:nvPr>
        </p:nvSpPr>
        <p:spPr/>
        <p:txBody>
          <a:bodyPr/>
          <a:p>
            <a:pPr marL="0" indent="0">
              <a:buNone/>
            </a:pPr>
            <a:r>
              <a:rPr lang="x-none" b="1" dirty="0">
                <a:sym typeface="+mn-ea"/>
              </a:rPr>
              <a:t>Challenges</a:t>
            </a:r>
            <a:endParaRPr lang="x-none" dirty="0"/>
          </a:p>
          <a:p>
            <a:pPr marL="0" indent="0">
              <a:buNone/>
            </a:pPr>
            <a:r>
              <a:rPr lang="x-none" dirty="0">
                <a:sym typeface="+mn-ea"/>
              </a:rPr>
              <a:t>1. Scalability: The cheer computing power require to arrive at “proof of work” is a challenge for transaction scaling.</a:t>
            </a:r>
            <a:endParaRPr lang="x-none" dirty="0"/>
          </a:p>
          <a:p>
            <a:pPr marL="0" indent="0">
              <a:buNone/>
            </a:pPr>
            <a:r>
              <a:rPr lang="x-none" dirty="0">
                <a:sym typeface="+mn-ea"/>
              </a:rPr>
              <a:t>2. Transaction speed: At an average of 7 transactions per second compared to VISA’s 56,000 transactions per second (ref 2015 report). </a:t>
            </a:r>
            <a:r>
              <a:rPr lang="en-US" altLang="x-none" dirty="0">
                <a:sym typeface="+mn-ea"/>
              </a:rPr>
              <a:t>The challenge of scaling is underscored here.</a:t>
            </a:r>
            <a:endParaRPr lang="en-US" altLang="x-none" dirty="0"/>
          </a:p>
          <a:p>
            <a:endParaRPr lang="en-US"/>
          </a:p>
        </p:txBody>
      </p:sp>
      <p:pic>
        <p:nvPicPr>
          <p:cNvPr id="5" name="Picture 4" descr="logo5"/>
          <p:cNvPicPr>
            <a:picLocks noChangeAspect="1"/>
          </p:cNvPicPr>
          <p:nvPr/>
        </p:nvPicPr>
        <p:blipFill>
          <a:blip r:embed="rId1"/>
          <a:stretch>
            <a:fillRect/>
          </a:stretch>
        </p:blipFill>
        <p:spPr>
          <a:xfrm>
            <a:off x="10657205" y="5982970"/>
            <a:ext cx="1541780" cy="779145"/>
          </a:xfrm>
          <a:prstGeom prst="rect">
            <a:avLst/>
          </a:prstGeom>
        </p:spPr>
      </p:pic>
      <p:pic>
        <p:nvPicPr>
          <p:cNvPr id="4" name="Picture 3" descr="logo"/>
          <p:cNvPicPr>
            <a:picLocks noChangeAspect="1"/>
          </p:cNvPicPr>
          <p:nvPr/>
        </p:nvPicPr>
        <p:blipFill>
          <a:blip r:embed="rId2"/>
          <a:stretch>
            <a:fillRect/>
          </a:stretch>
        </p:blipFill>
        <p:spPr>
          <a:xfrm>
            <a:off x="20320" y="5784850"/>
            <a:ext cx="1116330" cy="111633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fontScale="90000"/>
          </a:bodyPr>
          <a:p>
            <a:r>
              <a:rPr lang="en-US" altLang="x-none" b="1" dirty="0">
                <a:sym typeface="+mn-ea"/>
              </a:rPr>
              <a:t>What are the challenges and Risks associated with Distributed Ledgers?</a:t>
            </a:r>
            <a:endParaRPr lang="en-US" b="1"/>
          </a:p>
        </p:txBody>
      </p:sp>
      <p:sp>
        <p:nvSpPr>
          <p:cNvPr id="3" name="Content Placeholder 2"/>
          <p:cNvSpPr>
            <a:spLocks noGrp="1"/>
          </p:cNvSpPr>
          <p:nvPr>
            <p:ph idx="1"/>
          </p:nvPr>
        </p:nvSpPr>
        <p:spPr/>
        <p:txBody>
          <a:bodyPr/>
          <a:p>
            <a:pPr marL="0" indent="0">
              <a:buNone/>
            </a:pPr>
            <a:r>
              <a:rPr lang="x-none" b="1" dirty="0">
                <a:sym typeface="+mn-ea"/>
              </a:rPr>
              <a:t>Challenges</a:t>
            </a:r>
            <a:endParaRPr lang="x-none" dirty="0"/>
          </a:p>
          <a:p>
            <a:pPr marL="0" indent="0">
              <a:buNone/>
            </a:pPr>
            <a:r>
              <a:rPr lang="x-none" dirty="0">
                <a:sym typeface="+mn-ea"/>
              </a:rPr>
              <a:t>3. Governance: Regulatory and legal questions such as who is in Charge? Where do you go to complain or regulate? Where is the legal governance of data?</a:t>
            </a:r>
            <a:endParaRPr lang="x-none" dirty="0"/>
          </a:p>
          <a:p>
            <a:pPr marL="0" indent="0">
              <a:buNone/>
            </a:pPr>
            <a:r>
              <a:rPr lang="x-none" dirty="0">
                <a:sym typeface="+mn-ea"/>
              </a:rPr>
              <a:t>4. User complexity: The BT can be complex and require management of cryptographic keys and addresses.</a:t>
            </a:r>
            <a:endParaRPr lang="x-none" dirty="0"/>
          </a:p>
          <a:p>
            <a:endParaRPr lang="en-US"/>
          </a:p>
        </p:txBody>
      </p:sp>
      <p:pic>
        <p:nvPicPr>
          <p:cNvPr id="5" name="Picture 4" descr="logo5"/>
          <p:cNvPicPr>
            <a:picLocks noChangeAspect="1"/>
          </p:cNvPicPr>
          <p:nvPr/>
        </p:nvPicPr>
        <p:blipFill>
          <a:blip r:embed="rId1"/>
          <a:stretch>
            <a:fillRect/>
          </a:stretch>
        </p:blipFill>
        <p:spPr>
          <a:xfrm>
            <a:off x="10657205" y="5982970"/>
            <a:ext cx="1541780" cy="779145"/>
          </a:xfrm>
          <a:prstGeom prst="rect">
            <a:avLst/>
          </a:prstGeom>
        </p:spPr>
      </p:pic>
      <p:pic>
        <p:nvPicPr>
          <p:cNvPr id="4" name="Picture 3" descr="logo"/>
          <p:cNvPicPr>
            <a:picLocks noChangeAspect="1"/>
          </p:cNvPicPr>
          <p:nvPr/>
        </p:nvPicPr>
        <p:blipFill>
          <a:blip r:embed="rId2"/>
          <a:stretch>
            <a:fillRect/>
          </a:stretch>
        </p:blipFill>
        <p:spPr>
          <a:xfrm>
            <a:off x="20320" y="5784850"/>
            <a:ext cx="1116330" cy="111633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fontScale="90000"/>
          </a:bodyPr>
          <a:p>
            <a:r>
              <a:rPr lang="en-US" altLang="x-none" b="1" dirty="0">
                <a:sym typeface="+mn-ea"/>
              </a:rPr>
              <a:t>What are the challenges and Risks associated with Distributed Ledgers?</a:t>
            </a:r>
            <a:endParaRPr lang="en-US" b="1"/>
          </a:p>
        </p:txBody>
      </p:sp>
      <p:sp>
        <p:nvSpPr>
          <p:cNvPr id="3" name="Content Placeholder 2"/>
          <p:cNvSpPr>
            <a:spLocks noGrp="1"/>
          </p:cNvSpPr>
          <p:nvPr>
            <p:ph idx="1"/>
          </p:nvPr>
        </p:nvSpPr>
        <p:spPr/>
        <p:txBody>
          <a:bodyPr/>
          <a:p>
            <a:pPr marL="0" indent="0">
              <a:buNone/>
            </a:pPr>
            <a:r>
              <a:rPr lang="x-none" dirty="0">
                <a:sym typeface="+mn-ea"/>
              </a:rPr>
              <a:t>5. Cost: BT is not yet proven to be cost effective as it is yet to be determined how much </a:t>
            </a:r>
            <a:r>
              <a:rPr lang="en-US" altLang="x-none" dirty="0">
                <a:sym typeface="+mn-ea"/>
              </a:rPr>
              <a:t>i</a:t>
            </a:r>
            <a:r>
              <a:rPr lang="x-none" dirty="0">
                <a:sym typeface="+mn-ea"/>
              </a:rPr>
              <a:t>s to be invested to get a return on investment.</a:t>
            </a:r>
            <a:endParaRPr lang="x-none" dirty="0"/>
          </a:p>
          <a:p>
            <a:pPr marL="0" indent="0">
              <a:buNone/>
            </a:pPr>
            <a:r>
              <a:rPr lang="x-none" dirty="0">
                <a:sym typeface="+mn-ea"/>
              </a:rPr>
              <a:t>6. Power: In a “proof of work” system such as Bitcoin, computing power </a:t>
            </a:r>
            <a:r>
              <a:rPr lang="en-US" altLang="x-none" dirty="0">
                <a:sym typeface="+mn-ea"/>
              </a:rPr>
              <a:t>i</a:t>
            </a:r>
            <a:r>
              <a:rPr lang="x-none" dirty="0">
                <a:sym typeface="+mn-ea"/>
              </a:rPr>
              <a:t>s the currency of the network. Computing strength consumes enormous amounts of power, </a:t>
            </a:r>
            <a:r>
              <a:rPr lang="en-US" altLang="x-none" dirty="0">
                <a:sym typeface="+mn-ea"/>
              </a:rPr>
              <a:t>...</a:t>
            </a:r>
            <a:endParaRPr lang="en-US" altLang="x-none" dirty="0"/>
          </a:p>
          <a:p>
            <a:pPr marL="0" indent="0">
              <a:buNone/>
            </a:pPr>
            <a:endParaRPr lang="en-US"/>
          </a:p>
        </p:txBody>
      </p:sp>
      <p:pic>
        <p:nvPicPr>
          <p:cNvPr id="5" name="Picture 4" descr="logo5"/>
          <p:cNvPicPr>
            <a:picLocks noChangeAspect="1"/>
          </p:cNvPicPr>
          <p:nvPr/>
        </p:nvPicPr>
        <p:blipFill>
          <a:blip r:embed="rId1"/>
          <a:stretch>
            <a:fillRect/>
          </a:stretch>
        </p:blipFill>
        <p:spPr>
          <a:xfrm>
            <a:off x="10657205" y="5982970"/>
            <a:ext cx="1541780" cy="779145"/>
          </a:xfrm>
          <a:prstGeom prst="rect">
            <a:avLst/>
          </a:prstGeom>
        </p:spPr>
      </p:pic>
      <p:pic>
        <p:nvPicPr>
          <p:cNvPr id="4" name="Picture 3" descr="logo"/>
          <p:cNvPicPr>
            <a:picLocks noChangeAspect="1"/>
          </p:cNvPicPr>
          <p:nvPr/>
        </p:nvPicPr>
        <p:blipFill>
          <a:blip r:embed="rId2"/>
          <a:stretch>
            <a:fillRect/>
          </a:stretch>
        </p:blipFill>
        <p:spPr>
          <a:xfrm>
            <a:off x="20320" y="5784850"/>
            <a:ext cx="1116330" cy="1116330"/>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fontScale="90000"/>
          </a:bodyPr>
          <a:p>
            <a:r>
              <a:rPr lang="en-US" altLang="x-none" b="1" dirty="0">
                <a:sym typeface="+mn-ea"/>
              </a:rPr>
              <a:t>What are the challenges and Risks associated with Distributed Ledgers?</a:t>
            </a:r>
            <a:endParaRPr lang="en-US" b="1"/>
          </a:p>
        </p:txBody>
      </p:sp>
      <p:sp>
        <p:nvSpPr>
          <p:cNvPr id="3" name="Content Placeholder 2"/>
          <p:cNvSpPr>
            <a:spLocks noGrp="1"/>
          </p:cNvSpPr>
          <p:nvPr>
            <p:ph idx="1"/>
          </p:nvPr>
        </p:nvSpPr>
        <p:spPr/>
        <p:txBody>
          <a:bodyPr/>
          <a:p>
            <a:pPr marL="0" indent="0">
              <a:buNone/>
            </a:pPr>
            <a:r>
              <a:rPr lang="x-none" dirty="0">
                <a:sym typeface="+mn-ea"/>
              </a:rPr>
              <a:t>Risks</a:t>
            </a:r>
            <a:endParaRPr lang="x-none" dirty="0"/>
          </a:p>
          <a:p>
            <a:pPr marL="0" indent="0">
              <a:buNone/>
            </a:pPr>
            <a:r>
              <a:rPr lang="x-none" dirty="0">
                <a:sym typeface="+mn-ea"/>
              </a:rPr>
              <a:t>As BT gains momentum, there are five (5) IT risk </a:t>
            </a:r>
            <a:r>
              <a:rPr lang="en-US" altLang="x-none" dirty="0">
                <a:sym typeface="+mn-ea"/>
              </a:rPr>
              <a:t>areas</a:t>
            </a:r>
            <a:r>
              <a:rPr lang="x-none" dirty="0">
                <a:sym typeface="+mn-ea"/>
              </a:rPr>
              <a:t> that are of significance when embarking on blockchain driven projects. They are: Cyber and Information risk, architecture and design risk, IT compliance risk, third party and vendor risk and integration risks.</a:t>
            </a:r>
            <a:endParaRPr lang="x-none" dirty="0"/>
          </a:p>
          <a:p>
            <a:pPr marL="0" indent="0">
              <a:buNone/>
            </a:pPr>
            <a:endParaRPr lang="en-US"/>
          </a:p>
        </p:txBody>
      </p:sp>
      <p:pic>
        <p:nvPicPr>
          <p:cNvPr id="5" name="Picture 4" descr="logo5"/>
          <p:cNvPicPr>
            <a:picLocks noChangeAspect="1"/>
          </p:cNvPicPr>
          <p:nvPr/>
        </p:nvPicPr>
        <p:blipFill>
          <a:blip r:embed="rId1"/>
          <a:stretch>
            <a:fillRect/>
          </a:stretch>
        </p:blipFill>
        <p:spPr>
          <a:xfrm>
            <a:off x="10657205" y="5982970"/>
            <a:ext cx="1541780" cy="779145"/>
          </a:xfrm>
          <a:prstGeom prst="rect">
            <a:avLst/>
          </a:prstGeom>
        </p:spPr>
      </p:pic>
      <p:pic>
        <p:nvPicPr>
          <p:cNvPr id="4" name="Picture 3" descr="logo"/>
          <p:cNvPicPr>
            <a:picLocks noChangeAspect="1"/>
          </p:cNvPicPr>
          <p:nvPr/>
        </p:nvPicPr>
        <p:blipFill>
          <a:blip r:embed="rId2"/>
          <a:stretch>
            <a:fillRect/>
          </a:stretch>
        </p:blipFill>
        <p:spPr>
          <a:xfrm>
            <a:off x="20320" y="5784850"/>
            <a:ext cx="1116330" cy="1116330"/>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fontScale="90000"/>
          </a:bodyPr>
          <a:p>
            <a:r>
              <a:rPr lang="en-US" altLang="x-none" b="1" dirty="0">
                <a:sym typeface="+mn-ea"/>
              </a:rPr>
              <a:t>Areas of Adaptation by Government </a:t>
            </a:r>
            <a:br>
              <a:rPr lang="en-US" altLang="x-none" b="1" dirty="0">
                <a:sym typeface="+mn-ea"/>
              </a:rPr>
            </a:br>
            <a:r>
              <a:rPr lang="en-US" altLang="x-none" b="1" dirty="0">
                <a:sym typeface="+mn-ea"/>
              </a:rPr>
              <a:t>for National Development</a:t>
            </a:r>
            <a:endParaRPr lang="en-US" b="1"/>
          </a:p>
        </p:txBody>
      </p:sp>
      <p:sp>
        <p:nvSpPr>
          <p:cNvPr id="3" name="Content Placeholder 2"/>
          <p:cNvSpPr>
            <a:spLocks noGrp="1"/>
          </p:cNvSpPr>
          <p:nvPr>
            <p:ph idx="1"/>
          </p:nvPr>
        </p:nvSpPr>
        <p:spPr/>
        <p:txBody>
          <a:bodyPr/>
          <a:p>
            <a:pPr marL="0" indent="0">
              <a:buNone/>
            </a:pPr>
            <a:r>
              <a:rPr lang="x-none" dirty="0">
                <a:sym typeface="+mn-ea"/>
              </a:rPr>
              <a:t>Several areas of BT application exist for government vertical processes in the following sectors:</a:t>
            </a:r>
            <a:endParaRPr lang="x-none" dirty="0"/>
          </a:p>
          <a:p>
            <a:pPr marL="0" indent="0">
              <a:buNone/>
            </a:pPr>
            <a:r>
              <a:rPr lang="x-none" dirty="0">
                <a:sym typeface="+mn-ea"/>
              </a:rPr>
              <a:t>1. Financial industry: With Central Bank of Nigeria and </a:t>
            </a:r>
            <a:r>
              <a:rPr lang="en-US" altLang="x-none" dirty="0">
                <a:sym typeface="+mn-ea"/>
              </a:rPr>
              <a:t>other </a:t>
            </a:r>
            <a:r>
              <a:rPr lang="x-none" dirty="0">
                <a:sym typeface="+mn-ea"/>
              </a:rPr>
              <a:t>banks </a:t>
            </a:r>
            <a:r>
              <a:rPr lang="en-US" altLang="x-none" dirty="0">
                <a:sym typeface="+mn-ea"/>
              </a:rPr>
              <a:t>participating to tackle corruption.</a:t>
            </a:r>
            <a:endParaRPr lang="x-none" dirty="0"/>
          </a:p>
          <a:p>
            <a:pPr marL="0" indent="0">
              <a:buNone/>
            </a:pPr>
            <a:r>
              <a:rPr lang="x-none" dirty="0">
                <a:sym typeface="+mn-ea"/>
              </a:rPr>
              <a:t>2. Cadastral Record Management: Land and property management can be well served with BT</a:t>
            </a:r>
            <a:endParaRPr lang="x-none" dirty="0"/>
          </a:p>
          <a:p>
            <a:pPr marL="0" indent="0">
              <a:buNone/>
            </a:pPr>
            <a:endParaRPr lang="x-none" dirty="0"/>
          </a:p>
          <a:p>
            <a:pPr marL="0" indent="0">
              <a:buNone/>
            </a:pPr>
            <a:endParaRPr lang="en-US"/>
          </a:p>
        </p:txBody>
      </p:sp>
      <p:pic>
        <p:nvPicPr>
          <p:cNvPr id="5" name="Picture 4" descr="logo5"/>
          <p:cNvPicPr>
            <a:picLocks noChangeAspect="1"/>
          </p:cNvPicPr>
          <p:nvPr/>
        </p:nvPicPr>
        <p:blipFill>
          <a:blip r:embed="rId1"/>
          <a:stretch>
            <a:fillRect/>
          </a:stretch>
        </p:blipFill>
        <p:spPr>
          <a:xfrm>
            <a:off x="10657205" y="5982970"/>
            <a:ext cx="1541780" cy="779145"/>
          </a:xfrm>
          <a:prstGeom prst="rect">
            <a:avLst/>
          </a:prstGeom>
        </p:spPr>
      </p:pic>
      <p:pic>
        <p:nvPicPr>
          <p:cNvPr id="4" name="Picture 3" descr="logo"/>
          <p:cNvPicPr>
            <a:picLocks noChangeAspect="1"/>
          </p:cNvPicPr>
          <p:nvPr/>
        </p:nvPicPr>
        <p:blipFill>
          <a:blip r:embed="rId2"/>
          <a:stretch>
            <a:fillRect/>
          </a:stretch>
        </p:blipFill>
        <p:spPr>
          <a:xfrm>
            <a:off x="20320" y="5784850"/>
            <a:ext cx="1116330" cy="1116330"/>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fontScale="90000"/>
          </a:bodyPr>
          <a:p>
            <a:r>
              <a:rPr lang="en-US" altLang="x-none" b="1" dirty="0">
                <a:sym typeface="+mn-ea"/>
              </a:rPr>
              <a:t>Areas of Adaptation by Government </a:t>
            </a:r>
            <a:br>
              <a:rPr lang="en-US" altLang="x-none" b="1" dirty="0">
                <a:sym typeface="+mn-ea"/>
              </a:rPr>
            </a:br>
            <a:r>
              <a:rPr lang="en-US" altLang="x-none" b="1" dirty="0">
                <a:sym typeface="+mn-ea"/>
              </a:rPr>
              <a:t>for National Development</a:t>
            </a:r>
            <a:endParaRPr lang="en-US" b="1"/>
          </a:p>
        </p:txBody>
      </p:sp>
      <p:sp>
        <p:nvSpPr>
          <p:cNvPr id="3" name="Content Placeholder 2"/>
          <p:cNvSpPr>
            <a:spLocks noGrp="1"/>
          </p:cNvSpPr>
          <p:nvPr>
            <p:ph idx="1"/>
          </p:nvPr>
        </p:nvSpPr>
        <p:spPr/>
        <p:txBody>
          <a:bodyPr/>
          <a:p>
            <a:pPr marL="0" indent="0">
              <a:buNone/>
            </a:pPr>
            <a:endParaRPr lang="x-none" dirty="0"/>
          </a:p>
          <a:p>
            <a:pPr marL="0" indent="0">
              <a:buNone/>
            </a:pPr>
            <a:r>
              <a:rPr lang="x-none" dirty="0">
                <a:sym typeface="+mn-ea"/>
              </a:rPr>
              <a:t>3. Health Management: BT would enable reliable, secure and trust worthy health record of citizens</a:t>
            </a:r>
            <a:endParaRPr lang="x-none" dirty="0"/>
          </a:p>
          <a:p>
            <a:pPr marL="0" indent="0">
              <a:buNone/>
            </a:pPr>
            <a:r>
              <a:rPr lang="x-none" dirty="0">
                <a:sym typeface="+mn-ea"/>
              </a:rPr>
              <a:t>4. Identity Management</a:t>
            </a:r>
            <a:r>
              <a:rPr lang="en-US" altLang="x-none" dirty="0">
                <a:sym typeface="+mn-ea"/>
              </a:rPr>
              <a:t>: This has the potential of eliminating identity theft.</a:t>
            </a:r>
            <a:endParaRPr lang="x-none" dirty="0"/>
          </a:p>
          <a:p>
            <a:pPr marL="0" indent="0">
              <a:buNone/>
            </a:pPr>
            <a:r>
              <a:rPr lang="x-none" dirty="0">
                <a:sym typeface="+mn-ea"/>
              </a:rPr>
              <a:t>5. Legal records and contract management </a:t>
            </a:r>
            <a:endParaRPr lang="x-none" dirty="0"/>
          </a:p>
          <a:p>
            <a:pPr marL="0" indent="0">
              <a:buNone/>
            </a:pPr>
            <a:r>
              <a:rPr lang="en-US" altLang="x-none" dirty="0">
                <a:sym typeface="+mn-ea"/>
              </a:rPr>
              <a:t>6. Oil and Gas transactions </a:t>
            </a:r>
            <a:r>
              <a:rPr lang="x-none" dirty="0">
                <a:sym typeface="+mn-ea"/>
              </a:rPr>
              <a:t>etc</a:t>
            </a:r>
            <a:endParaRPr lang="x-none" dirty="0"/>
          </a:p>
          <a:p>
            <a:endParaRPr lang="en-US"/>
          </a:p>
        </p:txBody>
      </p:sp>
      <p:pic>
        <p:nvPicPr>
          <p:cNvPr id="5" name="Picture 4" descr="logo5"/>
          <p:cNvPicPr>
            <a:picLocks noChangeAspect="1"/>
          </p:cNvPicPr>
          <p:nvPr/>
        </p:nvPicPr>
        <p:blipFill>
          <a:blip r:embed="rId1"/>
          <a:stretch>
            <a:fillRect/>
          </a:stretch>
        </p:blipFill>
        <p:spPr>
          <a:xfrm>
            <a:off x="10657205" y="5982970"/>
            <a:ext cx="1541780" cy="779145"/>
          </a:xfrm>
          <a:prstGeom prst="rect">
            <a:avLst/>
          </a:prstGeom>
        </p:spPr>
      </p:pic>
      <p:pic>
        <p:nvPicPr>
          <p:cNvPr id="4" name="Picture 3" descr="logo"/>
          <p:cNvPicPr>
            <a:picLocks noChangeAspect="1"/>
          </p:cNvPicPr>
          <p:nvPr/>
        </p:nvPicPr>
        <p:blipFill>
          <a:blip r:embed="rId2"/>
          <a:stretch>
            <a:fillRect/>
          </a:stretch>
        </p:blipFill>
        <p:spPr>
          <a:xfrm>
            <a:off x="20320" y="5784850"/>
            <a:ext cx="1116330" cy="1116330"/>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ltLang="x-none" b="1" dirty="0">
                <a:sym typeface="+mn-ea"/>
              </a:rPr>
              <a:t>Conclusion</a:t>
            </a:r>
            <a:endParaRPr lang="en-US" altLang="x-none" b="1" dirty="0">
              <a:sym typeface="+mn-ea"/>
            </a:endParaRPr>
          </a:p>
        </p:txBody>
      </p:sp>
      <p:sp>
        <p:nvSpPr>
          <p:cNvPr id="3" name="Content Placeholder 2"/>
          <p:cNvSpPr>
            <a:spLocks noGrp="1"/>
          </p:cNvSpPr>
          <p:nvPr>
            <p:ph idx="1"/>
          </p:nvPr>
        </p:nvSpPr>
        <p:spPr/>
        <p:txBody>
          <a:bodyPr/>
          <a:p>
            <a:pPr marL="0" indent="0">
              <a:buNone/>
            </a:pPr>
            <a:r>
              <a:rPr lang="x-none" dirty="0">
                <a:sym typeface="+mn-ea"/>
              </a:rPr>
              <a:t>As a disruptive technology, it is quite essential that proper preparation is carried out before BT is applied to government verticals. It is important that formal governance structures and procedures be established to reap the benefit of BT when applied.</a:t>
            </a:r>
            <a:endParaRPr lang="x-none" dirty="0"/>
          </a:p>
          <a:p>
            <a:pPr marL="0" indent="0">
              <a:buNone/>
            </a:pPr>
            <a:endParaRPr lang="en-US"/>
          </a:p>
        </p:txBody>
      </p:sp>
      <p:pic>
        <p:nvPicPr>
          <p:cNvPr id="5" name="Picture 4" descr="logo5"/>
          <p:cNvPicPr>
            <a:picLocks noChangeAspect="1"/>
          </p:cNvPicPr>
          <p:nvPr/>
        </p:nvPicPr>
        <p:blipFill>
          <a:blip r:embed="rId1"/>
          <a:stretch>
            <a:fillRect/>
          </a:stretch>
        </p:blipFill>
        <p:spPr>
          <a:xfrm>
            <a:off x="10657205" y="5982970"/>
            <a:ext cx="1541780" cy="779145"/>
          </a:xfrm>
          <a:prstGeom prst="rect">
            <a:avLst/>
          </a:prstGeom>
        </p:spPr>
      </p:pic>
      <p:pic>
        <p:nvPicPr>
          <p:cNvPr id="4" name="Picture 3" descr="logo"/>
          <p:cNvPicPr>
            <a:picLocks noChangeAspect="1"/>
          </p:cNvPicPr>
          <p:nvPr/>
        </p:nvPicPr>
        <p:blipFill>
          <a:blip r:embed="rId2"/>
          <a:stretch>
            <a:fillRect/>
          </a:stretch>
        </p:blipFill>
        <p:spPr>
          <a:xfrm>
            <a:off x="20320" y="5784850"/>
            <a:ext cx="1116330" cy="1116330"/>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b="1"/>
              <a:t>Conclusion</a:t>
            </a:r>
            <a:endParaRPr lang="en-US" b="1"/>
          </a:p>
        </p:txBody>
      </p:sp>
      <p:sp>
        <p:nvSpPr>
          <p:cNvPr id="3" name="Content Placeholder 2"/>
          <p:cNvSpPr>
            <a:spLocks noGrp="1"/>
          </p:cNvSpPr>
          <p:nvPr>
            <p:ph idx="1"/>
          </p:nvPr>
        </p:nvSpPr>
        <p:spPr/>
        <p:txBody>
          <a:bodyPr/>
          <a:p>
            <a:pPr marL="0" indent="0">
              <a:buNone/>
            </a:pPr>
            <a:endParaRPr lang="x-none" dirty="0"/>
          </a:p>
          <a:p>
            <a:pPr marL="0" indent="0">
              <a:buNone/>
            </a:pPr>
            <a:r>
              <a:rPr lang="x-none" dirty="0">
                <a:sym typeface="+mn-ea"/>
              </a:rPr>
              <a:t>The regulatory framework around BT </a:t>
            </a:r>
            <a:r>
              <a:rPr lang="en-US" altLang="x-none" dirty="0">
                <a:sym typeface="+mn-ea"/>
              </a:rPr>
              <a:t>is </a:t>
            </a:r>
            <a:r>
              <a:rPr lang="en-US" dirty="0">
                <a:sym typeface="+mn-ea"/>
              </a:rPr>
              <a:t>gaining momentum with the European General Data Protection Regulation that came into effect in May 2018 and the</a:t>
            </a:r>
            <a:r>
              <a:rPr lang="x-none" dirty="0">
                <a:sym typeface="+mn-ea"/>
              </a:rPr>
              <a:t> </a:t>
            </a:r>
            <a:r>
              <a:rPr lang="en-US" altLang="x-none" dirty="0">
                <a:sym typeface="+mn-ea"/>
              </a:rPr>
              <a:t>Nigerian Data Protection Regulation which was effetive in March 2019. Both are placing demand on compliance to use of personal data and the entend to which it can be stored, transferred and secured. </a:t>
            </a:r>
            <a:endParaRPr lang="en-US"/>
          </a:p>
        </p:txBody>
      </p:sp>
      <p:pic>
        <p:nvPicPr>
          <p:cNvPr id="5" name="Picture 4" descr="logo5"/>
          <p:cNvPicPr>
            <a:picLocks noChangeAspect="1"/>
          </p:cNvPicPr>
          <p:nvPr/>
        </p:nvPicPr>
        <p:blipFill>
          <a:blip r:embed="rId1"/>
          <a:stretch>
            <a:fillRect/>
          </a:stretch>
        </p:blipFill>
        <p:spPr>
          <a:xfrm>
            <a:off x="10657205" y="5982970"/>
            <a:ext cx="1541780" cy="779145"/>
          </a:xfrm>
          <a:prstGeom prst="rect">
            <a:avLst/>
          </a:prstGeom>
        </p:spPr>
      </p:pic>
      <p:pic>
        <p:nvPicPr>
          <p:cNvPr id="4" name="Picture 3" descr="logo"/>
          <p:cNvPicPr>
            <a:picLocks noChangeAspect="1"/>
          </p:cNvPicPr>
          <p:nvPr/>
        </p:nvPicPr>
        <p:blipFill>
          <a:blip r:embed="rId2"/>
          <a:stretch>
            <a:fillRect/>
          </a:stretch>
        </p:blipFill>
        <p:spPr>
          <a:xfrm>
            <a:off x="20320" y="5784850"/>
            <a:ext cx="1116330" cy="111633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b="1" dirty="0">
                <a:sym typeface="+mn-ea"/>
              </a:rPr>
              <a:t>AGENDA </a:t>
            </a:r>
            <a:endParaRPr lang="en-US" b="1" dirty="0">
              <a:sym typeface="+mn-ea"/>
            </a:endParaRPr>
          </a:p>
        </p:txBody>
      </p:sp>
      <p:sp>
        <p:nvSpPr>
          <p:cNvPr id="3" name="Content Placeholder 2"/>
          <p:cNvSpPr>
            <a:spLocks noGrp="1"/>
          </p:cNvSpPr>
          <p:nvPr>
            <p:ph idx="1"/>
          </p:nvPr>
        </p:nvSpPr>
        <p:spPr/>
        <p:txBody>
          <a:bodyPr>
            <a:normAutofit lnSpcReduction="10000"/>
          </a:bodyPr>
          <a:p>
            <a:r>
              <a:rPr lang="en-US" altLang="x-none" dirty="0">
                <a:sym typeface="+mn-ea"/>
              </a:rPr>
              <a:t>Introduction</a:t>
            </a:r>
            <a:endParaRPr lang="en-US" altLang="x-none" dirty="0"/>
          </a:p>
          <a:p>
            <a:r>
              <a:rPr lang="en-US" altLang="x-none" dirty="0">
                <a:sym typeface="+mn-ea"/>
              </a:rPr>
              <a:t>What is FINTECH?</a:t>
            </a:r>
            <a:endParaRPr lang="en-US" altLang="x-none" dirty="0">
              <a:sym typeface="+mn-ea"/>
            </a:endParaRPr>
          </a:p>
          <a:p>
            <a:r>
              <a:rPr lang="en-US" altLang="x-none" dirty="0">
                <a:sym typeface="+mn-ea"/>
              </a:rPr>
              <a:t>What is Blockchain?</a:t>
            </a:r>
            <a:endParaRPr lang="en-US" altLang="x-none" dirty="0"/>
          </a:p>
          <a:p>
            <a:r>
              <a:rPr lang="en-US" altLang="x-none" dirty="0">
                <a:sym typeface="+mn-ea"/>
              </a:rPr>
              <a:t>How does BT work and key Characteristics?</a:t>
            </a:r>
            <a:endParaRPr lang="en-US" altLang="x-none" dirty="0"/>
          </a:p>
          <a:p>
            <a:r>
              <a:rPr lang="en-US" altLang="x-none" dirty="0">
                <a:sym typeface="+mn-ea"/>
              </a:rPr>
              <a:t>How the transaction steps work on Bitcoin?</a:t>
            </a:r>
            <a:endParaRPr lang="en-US" altLang="x-none" dirty="0"/>
          </a:p>
          <a:p>
            <a:r>
              <a:rPr lang="en-US" altLang="x-none" dirty="0">
                <a:sym typeface="+mn-ea"/>
              </a:rPr>
              <a:t>What are the challenges and Risks associated with Distributed Ledgers?</a:t>
            </a:r>
            <a:endParaRPr lang="en-US" altLang="x-none" dirty="0"/>
          </a:p>
          <a:p>
            <a:r>
              <a:rPr lang="en-US" altLang="x-none" dirty="0">
                <a:sym typeface="+mn-ea"/>
              </a:rPr>
              <a:t>Areas of Adaptation by Government for National Development</a:t>
            </a:r>
            <a:endParaRPr lang="en-US" altLang="x-none" dirty="0"/>
          </a:p>
          <a:p>
            <a:r>
              <a:rPr lang="en-US" altLang="x-none" dirty="0">
                <a:sym typeface="+mn-ea"/>
              </a:rPr>
              <a:t>Conclusion</a:t>
            </a:r>
            <a:endParaRPr lang="en-US" altLang="x-none" dirty="0"/>
          </a:p>
          <a:p>
            <a:endParaRPr lang="en-US"/>
          </a:p>
        </p:txBody>
      </p:sp>
      <p:pic>
        <p:nvPicPr>
          <p:cNvPr id="5" name="Picture 4" descr="logo5"/>
          <p:cNvPicPr>
            <a:picLocks noChangeAspect="1"/>
          </p:cNvPicPr>
          <p:nvPr/>
        </p:nvPicPr>
        <p:blipFill>
          <a:blip r:embed="rId1"/>
          <a:stretch>
            <a:fillRect/>
          </a:stretch>
        </p:blipFill>
        <p:spPr>
          <a:xfrm>
            <a:off x="10657205" y="5982970"/>
            <a:ext cx="1541780" cy="779145"/>
          </a:xfrm>
          <a:prstGeom prst="rect">
            <a:avLst/>
          </a:prstGeom>
        </p:spPr>
      </p:pic>
      <p:pic>
        <p:nvPicPr>
          <p:cNvPr id="4" name="Picture 3" descr="logo"/>
          <p:cNvPicPr>
            <a:picLocks noChangeAspect="1"/>
          </p:cNvPicPr>
          <p:nvPr/>
        </p:nvPicPr>
        <p:blipFill>
          <a:blip r:embed="rId2"/>
          <a:stretch>
            <a:fillRect/>
          </a:stretch>
        </p:blipFill>
        <p:spPr>
          <a:xfrm>
            <a:off x="20320" y="5784850"/>
            <a:ext cx="1116330" cy="111633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b="1" dirty="0">
                <a:sym typeface="+mn-ea"/>
              </a:rPr>
              <a:t>Introduction</a:t>
            </a:r>
            <a:endParaRPr lang="en-US" b="1" dirty="0">
              <a:sym typeface="+mn-ea"/>
            </a:endParaRPr>
          </a:p>
        </p:txBody>
      </p:sp>
      <p:sp>
        <p:nvSpPr>
          <p:cNvPr id="3" name="Content Placeholder 2"/>
          <p:cNvSpPr>
            <a:spLocks noGrp="1"/>
          </p:cNvSpPr>
          <p:nvPr>
            <p:ph idx="1"/>
          </p:nvPr>
        </p:nvSpPr>
        <p:spPr/>
        <p:txBody>
          <a:bodyPr/>
          <a:p>
            <a:r>
              <a:rPr lang="x-none">
                <a:sym typeface="+mn-ea"/>
              </a:rPr>
              <a:t>Blockchain Technology (BT) (which is associated with cryptocurrencies and token networks (like Bitcoin, Ethereum etc) in particular is seeing a boom of trials by some of the world’s largest banks, insurance companies and manufacturing businesses thereby underscoring its growing importance.</a:t>
            </a:r>
            <a:endParaRPr lang="x-none"/>
          </a:p>
          <a:p>
            <a:endParaRPr lang="x-none"/>
          </a:p>
          <a:p>
            <a:r>
              <a:rPr lang="x-none">
                <a:sym typeface="+mn-ea"/>
              </a:rPr>
              <a:t>Considering the three core features of BT - immutability, transparency and autonomy, governments are not left out in exploring how BT can foster good governance, eliminate corruption and provide democratic dividend for the people.</a:t>
            </a:r>
            <a:endParaRPr lang="x-none"/>
          </a:p>
          <a:p>
            <a:endParaRPr lang="en-US"/>
          </a:p>
        </p:txBody>
      </p:sp>
      <p:pic>
        <p:nvPicPr>
          <p:cNvPr id="5" name="Picture 4" descr="logo5"/>
          <p:cNvPicPr>
            <a:picLocks noChangeAspect="1"/>
          </p:cNvPicPr>
          <p:nvPr/>
        </p:nvPicPr>
        <p:blipFill>
          <a:blip r:embed="rId1"/>
          <a:stretch>
            <a:fillRect/>
          </a:stretch>
        </p:blipFill>
        <p:spPr>
          <a:xfrm>
            <a:off x="10657205" y="5982970"/>
            <a:ext cx="1541780" cy="779145"/>
          </a:xfrm>
          <a:prstGeom prst="rect">
            <a:avLst/>
          </a:prstGeom>
        </p:spPr>
      </p:pic>
      <p:pic>
        <p:nvPicPr>
          <p:cNvPr id="4" name="Picture 3" descr="logo"/>
          <p:cNvPicPr>
            <a:picLocks noChangeAspect="1"/>
          </p:cNvPicPr>
          <p:nvPr/>
        </p:nvPicPr>
        <p:blipFill>
          <a:blip r:embed="rId2"/>
          <a:stretch>
            <a:fillRect/>
          </a:stretch>
        </p:blipFill>
        <p:spPr>
          <a:xfrm>
            <a:off x="20320" y="5784850"/>
            <a:ext cx="1116330" cy="111633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b="1"/>
              <a:t>What is FINTECH?</a:t>
            </a:r>
            <a:endParaRPr lang="en-US" b="1"/>
          </a:p>
        </p:txBody>
      </p:sp>
      <p:sp>
        <p:nvSpPr>
          <p:cNvPr id="3" name="Content Placeholder 2"/>
          <p:cNvSpPr>
            <a:spLocks noGrp="1"/>
          </p:cNvSpPr>
          <p:nvPr>
            <p:ph idx="1"/>
          </p:nvPr>
        </p:nvSpPr>
        <p:spPr/>
        <p:txBody>
          <a:bodyPr/>
          <a:p>
            <a:pPr marL="0" indent="0">
              <a:buNone/>
            </a:pPr>
            <a:r>
              <a:rPr lang="en-US"/>
              <a:t>Financial technology (Fintech) is portmanteau of two words “Financial” and “Technology”. It describes new tech that seeks to improve and automate the delivery and use of financial services. ​​​At its core, fintech is utilized to help companies, business owners and consumers better manage their financial operations, processes, and lives by utilizing </a:t>
            </a:r>
            <a:r>
              <a:rPr lang="en-US" b="1"/>
              <a:t>specialized software and algorithms</a:t>
            </a:r>
            <a:r>
              <a:rPr lang="en-US"/>
              <a:t> that are used on computers and, increasingly, smartphones. </a:t>
            </a:r>
            <a:endParaRPr lang="en-US"/>
          </a:p>
        </p:txBody>
      </p:sp>
      <p:pic>
        <p:nvPicPr>
          <p:cNvPr id="5" name="Picture 4" descr="logo5"/>
          <p:cNvPicPr>
            <a:picLocks noChangeAspect="1"/>
          </p:cNvPicPr>
          <p:nvPr/>
        </p:nvPicPr>
        <p:blipFill>
          <a:blip r:embed="rId1"/>
          <a:stretch>
            <a:fillRect/>
          </a:stretch>
        </p:blipFill>
        <p:spPr>
          <a:xfrm>
            <a:off x="10657205" y="5982970"/>
            <a:ext cx="1541780" cy="779145"/>
          </a:xfrm>
          <a:prstGeom prst="rect">
            <a:avLst/>
          </a:prstGeom>
        </p:spPr>
      </p:pic>
      <p:pic>
        <p:nvPicPr>
          <p:cNvPr id="4" name="Picture 3" descr="logo"/>
          <p:cNvPicPr>
            <a:picLocks noChangeAspect="1"/>
          </p:cNvPicPr>
          <p:nvPr/>
        </p:nvPicPr>
        <p:blipFill>
          <a:blip r:embed="rId2"/>
          <a:stretch>
            <a:fillRect/>
          </a:stretch>
        </p:blipFill>
        <p:spPr>
          <a:xfrm>
            <a:off x="20320" y="5784850"/>
            <a:ext cx="1116330" cy="111633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b="1"/>
              <a:t>What is Blockchain?</a:t>
            </a:r>
            <a:endParaRPr lang="en-US" b="1"/>
          </a:p>
        </p:txBody>
      </p:sp>
      <p:sp>
        <p:nvSpPr>
          <p:cNvPr id="3" name="Content Placeholder 2"/>
          <p:cNvSpPr>
            <a:spLocks noGrp="1"/>
          </p:cNvSpPr>
          <p:nvPr>
            <p:ph idx="1"/>
          </p:nvPr>
        </p:nvSpPr>
        <p:spPr/>
        <p:txBody>
          <a:bodyPr/>
          <a:p>
            <a:r>
              <a:rPr lang="x-none" dirty="0">
                <a:sym typeface="+mn-ea"/>
              </a:rPr>
              <a:t>Simply put, Blockchain is secure creation and access of distributed ledgers driven by cryptography.</a:t>
            </a:r>
            <a:endParaRPr lang="x-none" dirty="0"/>
          </a:p>
          <a:p>
            <a:endParaRPr lang="en-US"/>
          </a:p>
        </p:txBody>
      </p:sp>
      <p:pic>
        <p:nvPicPr>
          <p:cNvPr id="5" name="Picture 4" descr="logo5"/>
          <p:cNvPicPr>
            <a:picLocks noChangeAspect="1"/>
          </p:cNvPicPr>
          <p:nvPr/>
        </p:nvPicPr>
        <p:blipFill>
          <a:blip r:embed="rId1"/>
          <a:stretch>
            <a:fillRect/>
          </a:stretch>
        </p:blipFill>
        <p:spPr>
          <a:xfrm>
            <a:off x="10657205" y="5982970"/>
            <a:ext cx="1541780" cy="779145"/>
          </a:xfrm>
          <a:prstGeom prst="rect">
            <a:avLst/>
          </a:prstGeom>
        </p:spPr>
      </p:pic>
      <p:pic>
        <p:nvPicPr>
          <p:cNvPr id="4" name="Picture 3" descr="logo"/>
          <p:cNvPicPr>
            <a:picLocks noChangeAspect="1"/>
          </p:cNvPicPr>
          <p:nvPr/>
        </p:nvPicPr>
        <p:blipFill>
          <a:blip r:embed="rId2"/>
          <a:stretch>
            <a:fillRect/>
          </a:stretch>
        </p:blipFill>
        <p:spPr>
          <a:xfrm>
            <a:off x="20320" y="5784850"/>
            <a:ext cx="1116330" cy="111633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a:bodyPr>
          <a:p>
            <a:r>
              <a:rPr lang="en-US" altLang="x-none" b="1" dirty="0">
                <a:sym typeface="+mn-ea"/>
              </a:rPr>
              <a:t>How does BT work and key Characteristics?</a:t>
            </a:r>
            <a:endParaRPr lang="en-US" b="1"/>
          </a:p>
        </p:txBody>
      </p:sp>
      <p:sp>
        <p:nvSpPr>
          <p:cNvPr id="3" name="Content Placeholder 2"/>
          <p:cNvSpPr>
            <a:spLocks noGrp="1"/>
          </p:cNvSpPr>
          <p:nvPr>
            <p:ph idx="1"/>
          </p:nvPr>
        </p:nvSpPr>
        <p:spPr/>
        <p:txBody>
          <a:bodyPr>
            <a:normAutofit lnSpcReduction="20000"/>
          </a:bodyPr>
          <a:p>
            <a:r>
              <a:rPr lang="x-none" dirty="0">
                <a:sym typeface="+mn-ea"/>
              </a:rPr>
              <a:t>Bitcoin is a strong example of how blockchain infrastructure and technical elements operate. The technology used to record and store transactions for Bitcoin is applicable to a variety of industries outside of this specific market.</a:t>
            </a:r>
            <a:endParaRPr lang="x-none" dirty="0"/>
          </a:p>
          <a:p>
            <a:pPr marL="0" indent="0">
              <a:buNone/>
            </a:pPr>
            <a:r>
              <a:rPr lang="x-none" dirty="0">
                <a:sym typeface="+mn-ea"/>
              </a:rPr>
              <a:t>The technology behind Bitcoin</a:t>
            </a:r>
            <a:r>
              <a:rPr lang="en-US" altLang="x-none" dirty="0">
                <a:sym typeface="+mn-ea"/>
              </a:rPr>
              <a:t>:</a:t>
            </a:r>
            <a:endParaRPr lang="x-none" dirty="0"/>
          </a:p>
          <a:p>
            <a:r>
              <a:rPr lang="x-none" dirty="0">
                <a:sym typeface="+mn-ea"/>
              </a:rPr>
              <a:t>1.Embedded cryptography: The technology automatically integrates public - and private - key cryptography as a default implying that all transactions are natively encrypted with public and private keys. To unlock a particular transaction or “smart contract” on a blockchain, one would need to apply a specific private key to the public address. The public address encrypts the data so that it can only be unlocked with that specific private key.</a:t>
            </a:r>
            <a:endParaRPr lang="x-none" dirty="0"/>
          </a:p>
          <a:p>
            <a:endParaRPr lang="en-US"/>
          </a:p>
        </p:txBody>
      </p:sp>
      <p:pic>
        <p:nvPicPr>
          <p:cNvPr id="5" name="Picture 4" descr="logo5"/>
          <p:cNvPicPr>
            <a:picLocks noChangeAspect="1"/>
          </p:cNvPicPr>
          <p:nvPr/>
        </p:nvPicPr>
        <p:blipFill>
          <a:blip r:embed="rId1"/>
          <a:stretch>
            <a:fillRect/>
          </a:stretch>
        </p:blipFill>
        <p:spPr>
          <a:xfrm>
            <a:off x="10657205" y="5982970"/>
            <a:ext cx="1541780" cy="779145"/>
          </a:xfrm>
          <a:prstGeom prst="rect">
            <a:avLst/>
          </a:prstGeom>
        </p:spPr>
      </p:pic>
      <p:pic>
        <p:nvPicPr>
          <p:cNvPr id="4" name="Picture 3" descr="logo"/>
          <p:cNvPicPr>
            <a:picLocks noChangeAspect="1"/>
          </p:cNvPicPr>
          <p:nvPr/>
        </p:nvPicPr>
        <p:blipFill>
          <a:blip r:embed="rId2"/>
          <a:stretch>
            <a:fillRect/>
          </a:stretch>
        </p:blipFill>
        <p:spPr>
          <a:xfrm>
            <a:off x="20320" y="5784850"/>
            <a:ext cx="1116330" cy="111633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a:bodyPr>
          <a:p>
            <a:r>
              <a:rPr lang="en-US" altLang="x-none" b="1" dirty="0">
                <a:sym typeface="+mn-ea"/>
              </a:rPr>
              <a:t>How does BT work and key Characteristics?...</a:t>
            </a:r>
            <a:endParaRPr lang="en-US" b="1"/>
          </a:p>
        </p:txBody>
      </p:sp>
      <p:sp>
        <p:nvSpPr>
          <p:cNvPr id="3" name="Content Placeholder 2"/>
          <p:cNvSpPr>
            <a:spLocks noGrp="1"/>
          </p:cNvSpPr>
          <p:nvPr>
            <p:ph idx="1"/>
          </p:nvPr>
        </p:nvSpPr>
        <p:spPr/>
        <p:txBody>
          <a:bodyPr/>
          <a:p>
            <a:pPr marL="0" indent="0">
              <a:buNone/>
            </a:pPr>
            <a:r>
              <a:rPr lang="x-none" dirty="0">
                <a:sym typeface="+mn-ea"/>
              </a:rPr>
              <a:t>2. Secure blocks: Data are group in a tamper-proof chain. As records are verified by the network members, they are added in blocks to block chain.</a:t>
            </a:r>
            <a:endParaRPr lang="x-none" dirty="0"/>
          </a:p>
          <a:p>
            <a:pPr marL="0" indent="0">
              <a:buNone/>
            </a:pPr>
            <a:r>
              <a:rPr lang="x-none" dirty="0">
                <a:sym typeface="+mn-ea"/>
              </a:rPr>
              <a:t>3. Proof of work verification: “Proof of work” is required for verification. The data is run through a cryptographic puzzle, which contributors to the network are asked to verify by solving. This requires sufficient computing power t</a:t>
            </a:r>
            <a:r>
              <a:rPr lang="en-US" altLang="x-none" dirty="0">
                <a:sym typeface="+mn-ea"/>
              </a:rPr>
              <a:t>o</a:t>
            </a:r>
            <a:r>
              <a:rPr lang="x-none" dirty="0">
                <a:sym typeface="+mn-ea"/>
              </a:rPr>
              <a:t> decode the puzzle, thus the “proof of work”. Due to the large workload, there is consideration to embrace ‘proof of stake’ instead.</a:t>
            </a:r>
            <a:endParaRPr lang="x-none" dirty="0"/>
          </a:p>
          <a:p>
            <a:endParaRPr lang="x-none" dirty="0"/>
          </a:p>
          <a:p>
            <a:endParaRPr lang="en-US"/>
          </a:p>
        </p:txBody>
      </p:sp>
      <p:pic>
        <p:nvPicPr>
          <p:cNvPr id="5" name="Picture 4" descr="logo5"/>
          <p:cNvPicPr>
            <a:picLocks noChangeAspect="1"/>
          </p:cNvPicPr>
          <p:nvPr/>
        </p:nvPicPr>
        <p:blipFill>
          <a:blip r:embed="rId1"/>
          <a:stretch>
            <a:fillRect/>
          </a:stretch>
        </p:blipFill>
        <p:spPr>
          <a:xfrm>
            <a:off x="10657205" y="5982970"/>
            <a:ext cx="1541780" cy="779145"/>
          </a:xfrm>
          <a:prstGeom prst="rect">
            <a:avLst/>
          </a:prstGeom>
        </p:spPr>
      </p:pic>
      <p:pic>
        <p:nvPicPr>
          <p:cNvPr id="4" name="Picture 3" descr="logo"/>
          <p:cNvPicPr>
            <a:picLocks noChangeAspect="1"/>
          </p:cNvPicPr>
          <p:nvPr/>
        </p:nvPicPr>
        <p:blipFill>
          <a:blip r:embed="rId2"/>
          <a:stretch>
            <a:fillRect/>
          </a:stretch>
        </p:blipFill>
        <p:spPr>
          <a:xfrm>
            <a:off x="20320" y="5784850"/>
            <a:ext cx="1116330" cy="111633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a:bodyPr>
          <a:p>
            <a:r>
              <a:rPr lang="en-US" altLang="x-none" b="1" dirty="0">
                <a:sym typeface="+mn-ea"/>
              </a:rPr>
              <a:t>How does BT work and key Characteristics?...</a:t>
            </a:r>
            <a:endParaRPr lang="en-US" altLang="x-none" b="1" dirty="0">
              <a:sym typeface="+mn-ea"/>
            </a:endParaRPr>
          </a:p>
        </p:txBody>
      </p:sp>
      <p:sp>
        <p:nvSpPr>
          <p:cNvPr id="3" name="Content Placeholder 2"/>
          <p:cNvSpPr>
            <a:spLocks noGrp="1"/>
          </p:cNvSpPr>
          <p:nvPr>
            <p:ph idx="1"/>
          </p:nvPr>
        </p:nvSpPr>
        <p:spPr/>
        <p:txBody>
          <a:bodyPr/>
          <a:p>
            <a:pPr marL="0" indent="0">
              <a:buNone/>
            </a:pPr>
            <a:r>
              <a:rPr lang="x-none" dirty="0">
                <a:sym typeface="+mn-ea"/>
              </a:rPr>
              <a:t>4. Transaction payments: Incentives are required to add transactions to a blockchain. The participant</a:t>
            </a:r>
            <a:r>
              <a:rPr lang="en-US" altLang="x-none" dirty="0">
                <a:sym typeface="+mn-ea"/>
              </a:rPr>
              <a:t>s</a:t>
            </a:r>
            <a:r>
              <a:rPr lang="x-none" dirty="0">
                <a:sym typeface="+mn-ea"/>
              </a:rPr>
              <a:t> - known as miners in the Bitcoin network - are rewarded with Bitcoins for their work.</a:t>
            </a:r>
            <a:endParaRPr lang="x-none" dirty="0"/>
          </a:p>
          <a:p>
            <a:pPr marL="0" indent="0">
              <a:buNone/>
            </a:pPr>
            <a:r>
              <a:rPr lang="x-none" dirty="0">
                <a:sym typeface="+mn-ea"/>
              </a:rPr>
              <a:t>5. Network data security and integrity: The moment data is appended to the blockchain, it is encrypted with a unique hash then copied to all of the nodes on the system.The transactions are connected by a hash generated by the prior transaction of the blockchain. Therefore, if someone tries to alter the transaction, it alters the data in the entire blockchain down the line and that is an instant indication of fraud.</a:t>
            </a:r>
            <a:endParaRPr lang="x-none" dirty="0"/>
          </a:p>
          <a:p>
            <a:endParaRPr lang="en-US"/>
          </a:p>
        </p:txBody>
      </p:sp>
      <p:pic>
        <p:nvPicPr>
          <p:cNvPr id="5" name="Picture 4" descr="logo5"/>
          <p:cNvPicPr>
            <a:picLocks noChangeAspect="1"/>
          </p:cNvPicPr>
          <p:nvPr/>
        </p:nvPicPr>
        <p:blipFill>
          <a:blip r:embed="rId1"/>
          <a:stretch>
            <a:fillRect/>
          </a:stretch>
        </p:blipFill>
        <p:spPr>
          <a:xfrm>
            <a:off x="10657205" y="5982970"/>
            <a:ext cx="1541780" cy="779145"/>
          </a:xfrm>
          <a:prstGeom prst="rect">
            <a:avLst/>
          </a:prstGeom>
        </p:spPr>
      </p:pic>
      <p:pic>
        <p:nvPicPr>
          <p:cNvPr id="4" name="Picture 3" descr="logo"/>
          <p:cNvPicPr>
            <a:picLocks noChangeAspect="1"/>
          </p:cNvPicPr>
          <p:nvPr/>
        </p:nvPicPr>
        <p:blipFill>
          <a:blip r:embed="rId2"/>
          <a:stretch>
            <a:fillRect/>
          </a:stretch>
        </p:blipFill>
        <p:spPr>
          <a:xfrm>
            <a:off x="20320" y="5784850"/>
            <a:ext cx="1116330" cy="111633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a:bodyPr>
          <a:p>
            <a:r>
              <a:rPr lang="en-US" altLang="x-none" b="1" dirty="0">
                <a:sym typeface="+mn-ea"/>
              </a:rPr>
              <a:t>How does BT work and key Characteristics?...</a:t>
            </a:r>
            <a:endParaRPr lang="en-US" b="1"/>
          </a:p>
        </p:txBody>
      </p:sp>
      <p:sp>
        <p:nvSpPr>
          <p:cNvPr id="3" name="Content Placeholder 2"/>
          <p:cNvSpPr>
            <a:spLocks noGrp="1"/>
          </p:cNvSpPr>
          <p:nvPr>
            <p:ph idx="1"/>
          </p:nvPr>
        </p:nvSpPr>
        <p:spPr/>
        <p:txBody>
          <a:bodyPr/>
          <a:p>
            <a:endParaRPr lang="x-none" dirty="0"/>
          </a:p>
          <a:p>
            <a:pPr marL="0" indent="0">
              <a:buNone/>
            </a:pPr>
            <a:r>
              <a:rPr lang="x-none" dirty="0">
                <a:sym typeface="+mn-ea"/>
              </a:rPr>
              <a:t>6. Peer to peer: The data in a blockchain </a:t>
            </a:r>
            <a:r>
              <a:rPr lang="en-US" altLang="x-none" dirty="0">
                <a:sym typeface="+mn-ea"/>
              </a:rPr>
              <a:t>is </a:t>
            </a:r>
            <a:r>
              <a:rPr lang="x-none" dirty="0">
                <a:sym typeface="+mn-ea"/>
              </a:rPr>
              <a:t>replicated to “host” or “peers” in a peer-to-peer network such that if there a change in one, it mean the data has been compromised.</a:t>
            </a:r>
            <a:endParaRPr lang="en-US"/>
          </a:p>
        </p:txBody>
      </p:sp>
      <p:pic>
        <p:nvPicPr>
          <p:cNvPr id="5" name="Picture 4" descr="logo5"/>
          <p:cNvPicPr>
            <a:picLocks noChangeAspect="1"/>
          </p:cNvPicPr>
          <p:nvPr/>
        </p:nvPicPr>
        <p:blipFill>
          <a:blip r:embed="rId1"/>
          <a:stretch>
            <a:fillRect/>
          </a:stretch>
        </p:blipFill>
        <p:spPr>
          <a:xfrm>
            <a:off x="10657205" y="5982970"/>
            <a:ext cx="1541780" cy="779145"/>
          </a:xfrm>
          <a:prstGeom prst="rect">
            <a:avLst/>
          </a:prstGeom>
        </p:spPr>
      </p:pic>
      <p:pic>
        <p:nvPicPr>
          <p:cNvPr id="4" name="Picture 3" descr="logo"/>
          <p:cNvPicPr>
            <a:picLocks noChangeAspect="1"/>
          </p:cNvPicPr>
          <p:nvPr/>
        </p:nvPicPr>
        <p:blipFill>
          <a:blip r:embed="rId2"/>
          <a:stretch>
            <a:fillRect/>
          </a:stretch>
        </p:blipFill>
        <p:spPr>
          <a:xfrm>
            <a:off x="20320" y="5784850"/>
            <a:ext cx="1116330" cy="111633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7371</Words>
  <Application>WPS Presentation</Application>
  <PresentationFormat>Widescreen</PresentationFormat>
  <Paragraphs>124</Paragraphs>
  <Slides>19</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19</vt:i4>
      </vt:variant>
    </vt:vector>
  </HeadingPairs>
  <TitlesOfParts>
    <vt:vector size="27" baseType="lpstr">
      <vt:lpstr>Arial</vt:lpstr>
      <vt:lpstr>SimSun</vt:lpstr>
      <vt:lpstr>Wingdings</vt:lpstr>
      <vt:lpstr>Arial Unicode MS</vt:lpstr>
      <vt:lpstr>Calibri Light</vt:lpstr>
      <vt:lpstr>Calibri</vt:lpstr>
      <vt:lpstr>Microsoft YaHei</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FINTECH: Transforming the Digital Economy with Blockchain Technology @ 3rd AfICTA eConference</dc:title>
  <dc:creator>User</dc:creator>
  <cp:lastModifiedBy>Jim Elias</cp:lastModifiedBy>
  <cp:revision>5</cp:revision>
  <dcterms:created xsi:type="dcterms:W3CDTF">2019-09-10T11:10:49Z</dcterms:created>
  <dcterms:modified xsi:type="dcterms:W3CDTF">2019-09-10T13:27:53Z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1033-11.2.0.8942</vt:lpwstr>
  </property>
</Properties>
</file>