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77" r:id="rId2"/>
    <p:sldId id="263" r:id="rId3"/>
    <p:sldId id="264" r:id="rId4"/>
    <p:sldId id="258" r:id="rId5"/>
    <p:sldId id="266" r:id="rId6"/>
    <p:sldId id="265" r:id="rId7"/>
    <p:sldId id="267" r:id="rId8"/>
    <p:sldId id="269" r:id="rId9"/>
    <p:sldId id="272" r:id="rId10"/>
    <p:sldId id="270" r:id="rId11"/>
    <p:sldId id="271" r:id="rId12"/>
    <p:sldId id="273" r:id="rId13"/>
    <p:sldId id="274" r:id="rId14"/>
    <p:sldId id="275" r:id="rId15"/>
    <p:sldId id="276" r:id="rId16"/>
    <p:sldId id="262" r:id="rId17"/>
    <p:sldId id="268" r:id="rId1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62" autoAdjust="0"/>
    <p:restoredTop sz="94660"/>
  </p:normalViewPr>
  <p:slideViewPr>
    <p:cSldViewPr>
      <p:cViewPr>
        <p:scale>
          <a:sx n="60" d="100"/>
          <a:sy n="60" d="100"/>
        </p:scale>
        <p:origin x="-1722" y="-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913810E-3025-4F32-A2A8-B09DE29E695E}" type="datetimeFigureOut">
              <a:rPr lang="en-US" smtClean="0"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B57C998-FDA3-46ED-A8F1-4572452F5D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133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hany228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Dina\AppData\Local\Temp\7zEC0C557CC\577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1"/>
          <a:stretch/>
        </p:blipFill>
        <p:spPr bwMode="auto">
          <a:xfrm>
            <a:off x="-21336" y="-1112192"/>
            <a:ext cx="9165336" cy="795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81000" y="1066800"/>
            <a:ext cx="8686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DIGITAL TRANSFORMATION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7703" y="5029200"/>
            <a:ext cx="3475258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bg1"/>
                </a:solidFill>
              </a:rPr>
              <a:t>Eng. Hany Mahmoud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Former Minister </a:t>
            </a:r>
            <a:r>
              <a:rPr lang="en-US" sz="1600" dirty="0">
                <a:solidFill>
                  <a:schemeClr val="bg1"/>
                </a:solidFill>
              </a:rPr>
              <a:t>of C</a:t>
            </a:r>
            <a:r>
              <a:rPr lang="en-US" sz="1600" dirty="0" smtClean="0">
                <a:solidFill>
                  <a:schemeClr val="bg1"/>
                </a:solidFill>
              </a:rPr>
              <a:t>ommunications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&amp; Information </a:t>
            </a:r>
            <a:r>
              <a:rPr lang="en-US" sz="1600" dirty="0" smtClean="0">
                <a:solidFill>
                  <a:schemeClr val="bg1"/>
                </a:solidFill>
              </a:rPr>
              <a:t>Technology </a:t>
            </a:r>
          </a:p>
          <a:p>
            <a:r>
              <a:rPr lang="en-US" sz="1600" dirty="0" smtClean="0">
                <a:solidFill>
                  <a:schemeClr val="bg1"/>
                </a:solidFill>
              </a:rPr>
              <a:t>Egypt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6388" y="5098076"/>
            <a:ext cx="45719" cy="11930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1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1847356" y="841270"/>
            <a:ext cx="7094970" cy="1560335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rgbClr val="000000"/>
                </a:solidFill>
              </a:rPr>
              <a:t>Systems of Engagement,  </a:t>
            </a:r>
          </a:p>
          <a:p>
            <a:pPr algn="ctr"/>
            <a:r>
              <a:rPr lang="en-US" sz="4000" dirty="0">
                <a:solidFill>
                  <a:srgbClr val="000000"/>
                </a:solidFill>
              </a:rPr>
              <a:t>Digital services &amp; IoT use </a:t>
            </a:r>
            <a:r>
              <a:rPr lang="en-US" sz="4000" dirty="0" smtClean="0">
                <a:solidFill>
                  <a:srgbClr val="000000"/>
                </a:solidFill>
              </a:rPr>
              <a:t>cases</a:t>
            </a:r>
            <a:endParaRPr lang="en-US" sz="4000" dirty="0">
              <a:solidFill>
                <a:srgbClr val="000000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1962816" y="2870230"/>
            <a:ext cx="6979510" cy="1754255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bg1"/>
                </a:solidFill>
              </a:rPr>
              <a:t>Digital Services Platform: Public Cloud, Big Data , </a:t>
            </a:r>
            <a:r>
              <a:rPr lang="en-US" sz="4000" dirty="0" err="1" smtClean="0">
                <a:solidFill>
                  <a:schemeClr val="bg1"/>
                </a:solidFill>
              </a:rPr>
              <a:t>IoT</a:t>
            </a:r>
            <a:r>
              <a:rPr lang="en-US" sz="4000" dirty="0" smtClean="0">
                <a:solidFill>
                  <a:schemeClr val="bg1"/>
                </a:solidFill>
              </a:rPr>
              <a:t> &amp; AI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847356" y="5064116"/>
            <a:ext cx="7094970" cy="1663032"/>
          </a:xfrm>
          <a:prstGeom prst="roundRect">
            <a:avLst/>
          </a:prstGeom>
          <a:solidFill>
            <a:schemeClr val="tx2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Systems of Record</a:t>
            </a:r>
            <a:endParaRPr lang="en-US" sz="4800" dirty="0"/>
          </a:p>
        </p:txBody>
      </p:sp>
      <p:sp>
        <p:nvSpPr>
          <p:cNvPr id="46" name="Up Arrow 45"/>
          <p:cNvSpPr/>
          <p:nvPr/>
        </p:nvSpPr>
        <p:spPr>
          <a:xfrm>
            <a:off x="3816099" y="2381110"/>
            <a:ext cx="2963038" cy="456128"/>
          </a:xfrm>
          <a:prstGeom prst="up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808280"/>
            <a:ext cx="2160746" cy="16990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2886723"/>
            <a:ext cx="2160746" cy="175425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5064116"/>
            <a:ext cx="2160746" cy="1663032"/>
          </a:xfrm>
          <a:prstGeom prst="rect">
            <a:avLst/>
          </a:prstGeom>
        </p:spPr>
      </p:pic>
      <p:sp>
        <p:nvSpPr>
          <p:cNvPr id="16" name="Up Arrow 15"/>
          <p:cNvSpPr/>
          <p:nvPr/>
        </p:nvSpPr>
        <p:spPr>
          <a:xfrm>
            <a:off x="3820053" y="4628375"/>
            <a:ext cx="2963038" cy="456128"/>
          </a:xfrm>
          <a:prstGeom prst="up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3653"/>
            <a:ext cx="9144000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</a:rPr>
              <a:t>Digital Government Framework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934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43366"/>
          </a:xfrm>
          <a:prstGeom prst="rect">
            <a:avLst/>
          </a:prstGeom>
          <a:solidFill>
            <a:srgbClr val="21596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154474" y="634960"/>
            <a:ext cx="8787852" cy="25398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ounded Rectangle 40"/>
          <p:cNvSpPr/>
          <p:nvPr/>
        </p:nvSpPr>
        <p:spPr>
          <a:xfrm>
            <a:off x="154474" y="3275720"/>
            <a:ext cx="8787852" cy="197557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497749" y="4238794"/>
            <a:ext cx="8169956" cy="70360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Public Cloud &amp; API Management Platforms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497750" y="6212316"/>
            <a:ext cx="1785033" cy="514833"/>
          </a:xfrm>
          <a:prstGeom prst="rect">
            <a:avLst/>
          </a:prstGeom>
          <a:solidFill>
            <a:srgbClr val="0000FF"/>
          </a:solidFill>
          <a:ln>
            <a:solidFill>
              <a:srgbClr val="3366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Ministry-1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606822" y="6212316"/>
            <a:ext cx="1785033" cy="514833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Ministry-2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666475" y="6212316"/>
            <a:ext cx="1785033" cy="514833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Ministry-X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82673" y="6212316"/>
            <a:ext cx="1785033" cy="514833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External Sources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97751" y="5371423"/>
            <a:ext cx="617896" cy="84089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API </a:t>
            </a:r>
          </a:p>
          <a:p>
            <a:pPr algn="ctr"/>
            <a:r>
              <a:rPr lang="en-US" dirty="0" smtClean="0"/>
              <a:t>GW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68054" y="5369374"/>
            <a:ext cx="1014727" cy="84089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Storage</a:t>
            </a:r>
          </a:p>
          <a:p>
            <a:pPr algn="ctr"/>
            <a:r>
              <a:rPr lang="en-US" dirty="0" smtClean="0"/>
              <a:t>GW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606847" y="5369374"/>
            <a:ext cx="617896" cy="84089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API </a:t>
            </a:r>
          </a:p>
          <a:p>
            <a:pPr algn="ctr"/>
            <a:r>
              <a:rPr lang="en-US" dirty="0" smtClean="0"/>
              <a:t>GW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377150" y="5367325"/>
            <a:ext cx="1014727" cy="84089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Storage</a:t>
            </a:r>
          </a:p>
          <a:p>
            <a:pPr algn="ctr"/>
            <a:r>
              <a:rPr lang="en-US" dirty="0" smtClean="0"/>
              <a:t>GW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4666527" y="5369374"/>
            <a:ext cx="617896" cy="84089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API </a:t>
            </a:r>
          </a:p>
          <a:p>
            <a:pPr algn="ctr"/>
            <a:r>
              <a:rPr lang="en-US" dirty="0" smtClean="0"/>
              <a:t>GW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436830" y="5367325"/>
            <a:ext cx="1014727" cy="840893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Storage</a:t>
            </a:r>
          </a:p>
          <a:p>
            <a:pPr algn="ctr"/>
            <a:r>
              <a:rPr lang="en-US" dirty="0" smtClean="0"/>
              <a:t>GW</a:t>
            </a:r>
            <a:endParaRPr lang="en-US" dirty="0"/>
          </a:p>
        </p:txBody>
      </p:sp>
      <p:sp>
        <p:nvSpPr>
          <p:cNvPr id="17" name="Up Arrow 16"/>
          <p:cNvSpPr/>
          <p:nvPr/>
        </p:nvSpPr>
        <p:spPr>
          <a:xfrm>
            <a:off x="635061" y="4942395"/>
            <a:ext cx="326111" cy="422881"/>
          </a:xfrm>
          <a:prstGeom prst="up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Up Arrow 17"/>
          <p:cNvSpPr/>
          <p:nvPr/>
        </p:nvSpPr>
        <p:spPr>
          <a:xfrm>
            <a:off x="1559841" y="4957507"/>
            <a:ext cx="326111" cy="422881"/>
          </a:xfrm>
          <a:prstGeom prst="up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Up Arrow 18"/>
          <p:cNvSpPr/>
          <p:nvPr/>
        </p:nvSpPr>
        <p:spPr>
          <a:xfrm>
            <a:off x="2795649" y="4957507"/>
            <a:ext cx="326111" cy="422881"/>
          </a:xfrm>
          <a:prstGeom prst="up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Up Arrow 19"/>
          <p:cNvSpPr/>
          <p:nvPr/>
        </p:nvSpPr>
        <p:spPr>
          <a:xfrm>
            <a:off x="3720429" y="4938297"/>
            <a:ext cx="326111" cy="422881"/>
          </a:xfrm>
          <a:prstGeom prst="up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>
            <a:off x="4821001" y="4940346"/>
            <a:ext cx="326111" cy="422881"/>
          </a:xfrm>
          <a:prstGeom prst="up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Up Arrow 21"/>
          <p:cNvSpPr/>
          <p:nvPr/>
        </p:nvSpPr>
        <p:spPr>
          <a:xfrm>
            <a:off x="5745781" y="4938297"/>
            <a:ext cx="326111" cy="422881"/>
          </a:xfrm>
          <a:prstGeom prst="up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Up Arrow 22"/>
          <p:cNvSpPr/>
          <p:nvPr/>
        </p:nvSpPr>
        <p:spPr>
          <a:xfrm>
            <a:off x="6693873" y="4957507"/>
            <a:ext cx="1971758" cy="1216389"/>
          </a:xfrm>
          <a:prstGeom prst="upArrow">
            <a:avLst>
              <a:gd name="adj1" fmla="val 50000"/>
              <a:gd name="adj2" fmla="val 62174"/>
            </a:avLst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95673" y="3361532"/>
            <a:ext cx="8169956" cy="70360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Big Data &amp; IoT Platforms</a:t>
            </a:r>
            <a:endParaRPr lang="en-US" sz="3200" dirty="0"/>
          </a:p>
        </p:txBody>
      </p:sp>
      <p:sp>
        <p:nvSpPr>
          <p:cNvPr id="26" name="Rectangle 25"/>
          <p:cNvSpPr/>
          <p:nvPr/>
        </p:nvSpPr>
        <p:spPr>
          <a:xfrm>
            <a:off x="738045" y="4065135"/>
            <a:ext cx="7614583" cy="17365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326108" y="825784"/>
            <a:ext cx="1544736" cy="2160247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Education</a:t>
            </a:r>
          </a:p>
          <a:p>
            <a:pPr algn="ctr"/>
            <a:r>
              <a:rPr lang="en-US" dirty="0" smtClean="0"/>
              <a:t>&amp; e-learning</a:t>
            </a:r>
            <a:endParaRPr lang="en-US" dirty="0"/>
          </a:p>
        </p:txBody>
      </p:sp>
      <p:sp>
        <p:nvSpPr>
          <p:cNvPr id="28" name="Rounded Rectangle 27"/>
          <p:cNvSpPr/>
          <p:nvPr/>
        </p:nvSpPr>
        <p:spPr>
          <a:xfrm>
            <a:off x="1954612" y="823733"/>
            <a:ext cx="1697160" cy="2160247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e-government services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3722504" y="840896"/>
            <a:ext cx="1544736" cy="2160247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Health Care services</a:t>
            </a:r>
            <a:endParaRPr lang="en-US" dirty="0"/>
          </a:p>
        </p:txBody>
      </p:sp>
      <p:sp>
        <p:nvSpPr>
          <p:cNvPr id="30" name="Rounded Rectangle 29"/>
          <p:cNvSpPr/>
          <p:nvPr/>
        </p:nvSpPr>
        <p:spPr>
          <a:xfrm>
            <a:off x="5436829" y="838846"/>
            <a:ext cx="1679996" cy="2160247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Traffic Management</a:t>
            </a:r>
            <a:endParaRPr lang="en-US" dirty="0"/>
          </a:p>
        </p:txBody>
      </p:sp>
      <p:sp>
        <p:nvSpPr>
          <p:cNvPr id="31" name="Rounded Rectangle 30"/>
          <p:cNvSpPr/>
          <p:nvPr/>
        </p:nvSpPr>
        <p:spPr>
          <a:xfrm>
            <a:off x="7254136" y="853959"/>
            <a:ext cx="1544736" cy="2160247"/>
          </a:xfrm>
          <a:prstGeom prst="roundRect">
            <a:avLst/>
          </a:prstGeom>
          <a:solidFill>
            <a:srgbClr val="008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Finance &amp; Banking</a:t>
            </a:r>
            <a:endParaRPr lang="en-US" dirty="0"/>
          </a:p>
        </p:txBody>
      </p:sp>
      <p:sp>
        <p:nvSpPr>
          <p:cNvPr id="33" name="Up Arrow 32"/>
          <p:cNvSpPr/>
          <p:nvPr/>
        </p:nvSpPr>
        <p:spPr>
          <a:xfrm>
            <a:off x="993429" y="3001153"/>
            <a:ext cx="326111" cy="422881"/>
          </a:xfrm>
          <a:prstGeom prst="up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>
            <a:off x="2656261" y="3016265"/>
            <a:ext cx="326111" cy="422881"/>
          </a:xfrm>
          <a:prstGeom prst="up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Up Arrow 36"/>
          <p:cNvSpPr/>
          <p:nvPr/>
        </p:nvSpPr>
        <p:spPr>
          <a:xfrm>
            <a:off x="4406989" y="2999104"/>
            <a:ext cx="326111" cy="422881"/>
          </a:xfrm>
          <a:prstGeom prst="up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Up Arrow 37"/>
          <p:cNvSpPr/>
          <p:nvPr/>
        </p:nvSpPr>
        <p:spPr>
          <a:xfrm>
            <a:off x="6189969" y="2997055"/>
            <a:ext cx="326111" cy="422881"/>
          </a:xfrm>
          <a:prstGeom prst="up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Up Arrow 39"/>
          <p:cNvSpPr/>
          <p:nvPr/>
        </p:nvSpPr>
        <p:spPr>
          <a:xfrm>
            <a:off x="7887129" y="2977845"/>
            <a:ext cx="326111" cy="422881"/>
          </a:xfrm>
          <a:prstGeom prst="up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0" y="-102965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</a:rPr>
              <a:t>Digital Government Architecture</a:t>
            </a:r>
            <a:endParaRPr lang="en-US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51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3840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0"/>
            <a:ext cx="9144000" cy="964540"/>
          </a:xfrm>
          <a:prstGeom prst="rect">
            <a:avLst/>
          </a:prstGeom>
          <a:solidFill>
            <a:srgbClr val="21596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5412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FFFF"/>
                </a:solidFill>
              </a:rPr>
              <a:t>IoT</a:t>
            </a:r>
            <a:r>
              <a:rPr lang="en-US" sz="4000" dirty="0" smtClean="0">
                <a:solidFill>
                  <a:srgbClr val="FFFFFF"/>
                </a:solidFill>
              </a:rPr>
              <a:t> Benefits </a:t>
            </a:r>
            <a:endParaRPr lang="en-US" sz="40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989302"/>
            <a:ext cx="9144000" cy="868698"/>
          </a:xfrm>
          <a:prstGeom prst="rect">
            <a:avLst/>
          </a:prstGeom>
          <a:solidFill>
            <a:srgbClr val="21596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8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solidFill>
            <a:srgbClr val="21596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8202"/>
            <a:ext cx="9144000" cy="515652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" y="112250"/>
            <a:ext cx="9143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FFFF"/>
                </a:solidFill>
              </a:rPr>
              <a:t>IoT Use Cases:  1 of 4</a:t>
            </a:r>
            <a:endParaRPr lang="en-US" sz="3600" dirty="0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989302"/>
            <a:ext cx="9144000" cy="868698"/>
          </a:xfrm>
          <a:prstGeom prst="rect">
            <a:avLst/>
          </a:prstGeom>
          <a:solidFill>
            <a:srgbClr val="21596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54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Smart Cards</a:t>
            </a:r>
            <a:endParaRPr lang="en-US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C:\Users\Mohamed Hani\Desktop\smart card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038" y="31703"/>
            <a:ext cx="13525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:\smart card\SIM_Cards_with_128MB_Memory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 rot="18228891">
            <a:off x="4672019" y="1048453"/>
            <a:ext cx="3091268" cy="2624548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04800" y="3733802"/>
            <a:ext cx="8610600" cy="2554545"/>
          </a:xfrm>
          <a:prstGeom prst="rect">
            <a:avLst/>
          </a:prstGeom>
          <a:solidFill>
            <a:srgbClr val="FFFFFF">
              <a:alpha val="2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VCC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  -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power supply</a:t>
            </a:r>
            <a:endParaRPr kumimoji="0" lang="en-US" sz="16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RST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   </a:t>
            </a:r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Reset signal, used to reset the card's communications.</a:t>
            </a:r>
            <a:endParaRPr kumimoji="0" lang="en-US" sz="16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CLK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  -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Provides the card with a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clock signal, from which data communications timing 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derived.</a:t>
            </a:r>
            <a:endParaRPr kumimoji="0" lang="en-US" sz="16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GND  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Ground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(reference voltage).</a:t>
            </a:r>
            <a:endParaRPr kumimoji="0" lang="en-US" sz="16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VPP 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Programming voltage input - originally an input for a higher voltage to program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persistent memory (e.g.,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EEPROM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), but now deprecated.</a:t>
            </a:r>
            <a:endParaRPr kumimoji="0" lang="en-US" sz="16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I/O    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Serial input and output (half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duplex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).</a:t>
            </a:r>
            <a:endParaRPr kumimoji="0" lang="en-US" sz="16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sz="1600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C4, C8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 The two remaining contacts are AUX1 and AUX2 respectively, and used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6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1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for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USB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Calibri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en-US" sz="160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interfaces and other uses.  </a:t>
            </a:r>
            <a:endParaRPr kumimoji="0" lang="en-US" sz="160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01" y="1686184"/>
            <a:ext cx="1841500" cy="1684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79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Mohamed Hani\Desktop\smart card\download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038" y="31703"/>
            <a:ext cx="1352550" cy="1352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Mohamed Hani\Desktop\smart card\images (1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1" y="1143000"/>
            <a:ext cx="8147713" cy="388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Multi-application cards</a:t>
            </a:r>
            <a:endParaRPr lang="en-US" sz="36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713" y="1384253"/>
            <a:ext cx="8229600" cy="474191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Advance smart card technology for seamless use of multi-application cards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Contribute to the development of innovative applications and services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Consumers feel they carry too many cards as it is.</a:t>
            </a:r>
          </a:p>
          <a:p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They prefer carrying </a:t>
            </a:r>
            <a:r>
              <a:rPr lang="en-US" sz="24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ONE</a:t>
            </a:r>
            <a:r>
              <a:rPr lang="en-US" sz="24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smart card that can be used at multiple environments to carrying multiple cards, each with exclusive functionality at one environment.</a:t>
            </a:r>
            <a:endParaRPr lang="en-US" sz="24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Mohamed Hani\Desktop\smart card\images (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5105402"/>
            <a:ext cx="1732817" cy="1309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Mohamed Hani\Desktop\smart card\images (1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092702"/>
            <a:ext cx="1809750" cy="1326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Mohamed Hani\Desktop\smart card\images (8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2965" y="5092702"/>
            <a:ext cx="1774148" cy="132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Mohamed Hani\Desktop\smart card\download (3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105402"/>
            <a:ext cx="2095500" cy="1478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41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0" name="Picture 6" descr="C:\Users\Dina\Desktop\blue-technology-circuit-diagram-with-glowing-line-lights_1017-172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8" y="838200"/>
            <a:ext cx="9265701" cy="617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  <a:alpha val="10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6 BUILDING BLOCKS OF DIGITAL TRANSFORMATION </a:t>
            </a:r>
            <a:endParaRPr lang="en-US" sz="3200" b="1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2400" y="1676401"/>
            <a:ext cx="9126438" cy="3970318"/>
          </a:xfrm>
          <a:prstGeom prst="rect">
            <a:avLst/>
          </a:prstGeom>
          <a:solidFill>
            <a:srgbClr val="002060">
              <a:alpha val="35000"/>
            </a:srgbClr>
          </a:solidFill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Create the right mindset and shared understanding	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Put the right leaders in place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Formulate digital strategy to respond to </a:t>
            </a:r>
            <a:r>
              <a:rPr lang="en-US" sz="2800" b="1" dirty="0" smtClean="0">
                <a:solidFill>
                  <a:schemeClr val="bg1"/>
                </a:solidFill>
              </a:rPr>
              <a:t>opportunities &amp; </a:t>
            </a:r>
            <a:r>
              <a:rPr lang="en-US" sz="2800" b="1" dirty="0">
                <a:solidFill>
                  <a:schemeClr val="bg1"/>
                </a:solidFill>
              </a:rPr>
              <a:t>threats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Find, develop and acquire digital business skills and roles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2800" b="1" dirty="0">
                <a:solidFill>
                  <a:schemeClr val="bg1"/>
                </a:solidFill>
              </a:rPr>
              <a:t>Create new digital business capabilities </a:t>
            </a:r>
          </a:p>
        </p:txBody>
      </p:sp>
    </p:spTree>
    <p:extLst>
      <p:ext uri="{BB962C8B-B14F-4D97-AF65-F5344CB8AC3E}">
        <p14:creationId xmlns:p14="http://schemas.microsoft.com/office/powerpoint/2010/main" val="37511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ina\AppData\Local\Temp\7zEC0C557CC\577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1"/>
          <a:stretch/>
        </p:blipFill>
        <p:spPr bwMode="auto">
          <a:xfrm>
            <a:off x="-21336" y="-1097280"/>
            <a:ext cx="9165336" cy="795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71455" y="1219199"/>
            <a:ext cx="39797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rgbClr val="FFFF00"/>
                </a:solidFill>
              </a:rPr>
              <a:t>THANK YOU</a:t>
            </a:r>
            <a:endParaRPr lang="en-US" sz="6000" b="1" dirty="0">
              <a:solidFill>
                <a:srgbClr val="FFFF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7702" y="5029200"/>
            <a:ext cx="4415297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</a:rPr>
              <a:t>Eng. Hany Mahmoud</a:t>
            </a:r>
          </a:p>
          <a:p>
            <a:r>
              <a:rPr lang="en-US" sz="2800" dirty="0" smtClean="0">
                <a:solidFill>
                  <a:schemeClr val="bg1"/>
                </a:solidFill>
                <a:hlinkClick r:id="rId3"/>
              </a:rPr>
              <a:t>hany228@gmail.com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rgbClr val="002060"/>
                </a:solidFill>
              </a:rPr>
              <a:t>+(20)1005009090</a:t>
            </a:r>
            <a:endParaRPr lang="en-US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2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ina\AppData\Local\Temp\7zEC0C557CC\577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91"/>
          <a:stretch/>
        </p:blipFill>
        <p:spPr bwMode="auto">
          <a:xfrm>
            <a:off x="-21336" y="-1097280"/>
            <a:ext cx="9165336" cy="7955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0" y="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u="sng" dirty="0" smtClean="0">
                <a:solidFill>
                  <a:srgbClr val="FFFF00"/>
                </a:solidFill>
              </a:rPr>
              <a:t>CHALLENGES IN AFRICA</a:t>
            </a:r>
            <a:endParaRPr lang="en-US" sz="4400" u="sng" dirty="0">
              <a:solidFill>
                <a:srgbClr val="FFFF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381000" y="1066800"/>
            <a:ext cx="3810000" cy="2514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BUILDING CAPACITY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3" name="Oval 12"/>
          <p:cNvSpPr/>
          <p:nvPr/>
        </p:nvSpPr>
        <p:spPr>
          <a:xfrm>
            <a:off x="5105400" y="1066800"/>
            <a:ext cx="3810000" cy="25146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INVEST IN TECHNOLOGY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15" name="Oval 14"/>
          <p:cNvSpPr/>
          <p:nvPr/>
        </p:nvSpPr>
        <p:spPr>
          <a:xfrm>
            <a:off x="2895600" y="3578772"/>
            <a:ext cx="3886200" cy="2590800"/>
          </a:xfrm>
          <a:prstGeom prst="ellipse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AFRICAN APPLICATIONS</a:t>
            </a:r>
            <a:endParaRPr lang="en-US" sz="32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4760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Dina\Desktop\1582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" t="31009" r="16395" b="-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838200"/>
          </a:xfrm>
          <a:prstGeom prst="rect">
            <a:avLst/>
          </a:prstGeom>
          <a:gradFill flip="none" rotWithShape="1">
            <a:gsLst>
              <a:gs pos="0">
                <a:schemeClr val="tx2">
                  <a:shade val="30000"/>
                  <a:satMod val="115000"/>
                  <a:alpha val="10000"/>
                </a:schemeClr>
              </a:gs>
              <a:gs pos="50000">
                <a:schemeClr val="tx2">
                  <a:shade val="67500"/>
                  <a:satMod val="115000"/>
                </a:schemeClr>
              </a:gs>
              <a:gs pos="100000">
                <a:schemeClr val="tx2">
                  <a:shade val="100000"/>
                  <a:satMod val="11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"/>
            <a:ext cx="7772400" cy="6858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WHAT IS DIGITAL TRANSFORMATION?</a:t>
            </a:r>
            <a:endParaRPr lang="en-US" sz="3600" b="1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62600" y="1905000"/>
            <a:ext cx="3124200" cy="3810000"/>
          </a:xfrm>
          <a:solidFill>
            <a:schemeClr val="tx2">
              <a:alpha val="80000"/>
            </a:schemeClr>
          </a:solidFill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Digital transformation is the process of using digital technologies to create new - modify existing - business process, culture and customer experience to meet changing business and market requirements</a:t>
            </a:r>
          </a:p>
        </p:txBody>
      </p:sp>
    </p:spTree>
    <p:extLst>
      <p:ext uri="{BB962C8B-B14F-4D97-AF65-F5344CB8AC3E}">
        <p14:creationId xmlns:p14="http://schemas.microsoft.com/office/powerpoint/2010/main" val="1688898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0"/>
            <a:ext cx="4191000" cy="67056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/>
              <a:t>What’s the difference between?</a:t>
            </a:r>
          </a:p>
          <a:p>
            <a:pPr marL="0" indent="0">
              <a:buNone/>
            </a:pPr>
            <a:endParaRPr lang="en-US" sz="4400" dirty="0"/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Digitization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Digitalization  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/>
              <a:t>Digital Transformation</a:t>
            </a:r>
            <a:endParaRPr lang="en-US" sz="4000" b="1" dirty="0"/>
          </a:p>
        </p:txBody>
      </p:sp>
      <p:pic>
        <p:nvPicPr>
          <p:cNvPr id="4098" name="Picture 2" descr="C:\Users\Dina\Desktop\3d-growing-light-bulb-standing-out-from-unlit-incandescent-bulbs-as-leadership-concept_103164-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2882" y="2"/>
            <a:ext cx="6865883" cy="6865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318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1002424" y="1333500"/>
            <a:ext cx="3569576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FF00"/>
                </a:solidFill>
                <a:latin typeface="+mn-lt"/>
              </a:rPr>
              <a:t>DIGITIZATION</a:t>
            </a:r>
            <a:endParaRPr lang="en-US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" y="2667001"/>
            <a:ext cx="4800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Is </a:t>
            </a:r>
            <a:r>
              <a:rPr lang="en-US" sz="3200" dirty="0">
                <a:solidFill>
                  <a:schemeClr val="bg1"/>
                </a:solidFill>
              </a:rPr>
              <a:t>the move from analog to digital. Converting all of those ink-on-paper records to digital compute files</a:t>
            </a:r>
          </a:p>
        </p:txBody>
      </p:sp>
      <p:pic>
        <p:nvPicPr>
          <p:cNvPr id="7170" name="Picture 2" descr="C:\Users\Dina\Desktop\2226572-200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1676402"/>
            <a:ext cx="2539683" cy="2539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028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1338755"/>
            <a:ext cx="4243552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FF00"/>
                </a:solidFill>
              </a:rPr>
              <a:t>DIGITALIZATION</a:t>
            </a:r>
            <a:endParaRPr lang="en-US" b="1" dirty="0">
              <a:solidFill>
                <a:srgbClr val="FFFF0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2966" y="2362201"/>
            <a:ext cx="516583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is using digital data to simplify how you work.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The process of using digitized information to make established ways of working simpler and more efficient </a:t>
            </a:r>
          </a:p>
        </p:txBody>
      </p:sp>
      <p:pic>
        <p:nvPicPr>
          <p:cNvPr id="5123" name="Picture 3" descr="C:\Users\Dina\Desktop\mpp_2017nov15_automation_icon.png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1" y="1726030"/>
            <a:ext cx="2590796" cy="259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7501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28448" y="1676400"/>
            <a:ext cx="5157954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rgbClr val="FFFF00"/>
                </a:solidFill>
              </a:rPr>
              <a:t>DIGITAL TRANSFORMATION 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57050" y="2903190"/>
            <a:ext cx="477695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Is adding value to every customer interaction, changing the way business gets done and creating entirely new closes of business. </a:t>
            </a:r>
          </a:p>
        </p:txBody>
      </p:sp>
      <p:pic>
        <p:nvPicPr>
          <p:cNvPr id="8194" name="Picture 2" descr="C:\Users\Dina\Desktop\InterVision_Icons_c1-dx.png"/>
          <p:cNvPicPr>
            <a:picLocks noChangeAspect="1" noChangeArrowheads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3" y="1375381"/>
            <a:ext cx="3047998" cy="3055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14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Education Evolution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Hany Mahmoud\Desktop\Clips\IT EV 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539712"/>
            <a:ext cx="2962915" cy="228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any Mahmoud\Desktop\Clips\IT EV 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1" y="2567421"/>
            <a:ext cx="3018403" cy="2260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Hany Mahmoud\Desktop\Clips\IT EV 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567418"/>
            <a:ext cx="2362200" cy="226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412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95362" y="274638"/>
            <a:ext cx="8910638" cy="950538"/>
          </a:xfrm>
        </p:spPr>
        <p:txBody>
          <a:bodyPr/>
          <a:lstStyle/>
          <a:p>
            <a:r>
              <a:rPr lang="en-US" sz="3600" b="1" dirty="0" smtClean="0">
                <a:solidFill>
                  <a:schemeClr val="bg1"/>
                </a:solidFill>
              </a:rPr>
              <a:t>What is Hadoop eco-system? </a:t>
            </a:r>
            <a:r>
              <a:rPr lang="en-US" dirty="0" smtClean="0"/>
              <a:t> </a:t>
            </a:r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964540"/>
          </a:xfrm>
          <a:prstGeom prst="rect">
            <a:avLst/>
          </a:prstGeom>
          <a:solidFill>
            <a:srgbClr val="215968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0" y="54125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FFFF"/>
                </a:solidFill>
              </a:rPr>
              <a:t>Healthcare use case (</a:t>
            </a:r>
            <a:r>
              <a:rPr lang="en-US" sz="4000" dirty="0" err="1" smtClean="0">
                <a:solidFill>
                  <a:srgbClr val="FFFFFF"/>
                </a:solidFill>
              </a:rPr>
              <a:t>TMForum</a:t>
            </a:r>
            <a:r>
              <a:rPr lang="en-US" sz="4000" dirty="0" smtClean="0">
                <a:solidFill>
                  <a:srgbClr val="FFFFFF"/>
                </a:solidFill>
              </a:rPr>
              <a:t>)</a:t>
            </a:r>
            <a:endParaRPr lang="en-US" sz="4000" dirty="0">
              <a:solidFill>
                <a:srgbClr val="FFFFFF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64540"/>
            <a:ext cx="9144000" cy="589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34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317</Words>
  <Application>Microsoft Office PowerPoint</Application>
  <PresentationFormat>On-screen Show (4:3)</PresentationFormat>
  <Paragraphs>84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WHAT IS DIGITAL TRANSFORMATION?</vt:lpstr>
      <vt:lpstr>PowerPoint Presentation</vt:lpstr>
      <vt:lpstr>PowerPoint Presentation</vt:lpstr>
      <vt:lpstr>PowerPoint Presentation</vt:lpstr>
      <vt:lpstr>PowerPoint Presentation</vt:lpstr>
      <vt:lpstr>Education Evolution</vt:lpstr>
      <vt:lpstr>What is Hadoop eco-system?  </vt:lpstr>
      <vt:lpstr>PowerPoint Presentation</vt:lpstr>
      <vt:lpstr>PowerPoint Presentation</vt:lpstr>
      <vt:lpstr>PowerPoint Presentation</vt:lpstr>
      <vt:lpstr>PowerPoint Presentation</vt:lpstr>
      <vt:lpstr>Smart Cards</vt:lpstr>
      <vt:lpstr>Multi-application cards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Sary Elhariry</dc:creator>
  <cp:lastModifiedBy>Hany Mahmoud</cp:lastModifiedBy>
  <cp:revision>24</cp:revision>
  <cp:lastPrinted>2020-06-04T09:48:34Z</cp:lastPrinted>
  <dcterms:created xsi:type="dcterms:W3CDTF">2006-08-16T00:00:00Z</dcterms:created>
  <dcterms:modified xsi:type="dcterms:W3CDTF">2020-11-23T12:54:02Z</dcterms:modified>
</cp:coreProperties>
</file>