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sldIdLst>
    <p:sldId id="257" r:id="rId2"/>
    <p:sldId id="333" r:id="rId3"/>
    <p:sldId id="261" r:id="rId4"/>
    <p:sldId id="296" r:id="rId5"/>
    <p:sldId id="317" r:id="rId6"/>
    <p:sldId id="262" r:id="rId7"/>
    <p:sldId id="258" r:id="rId8"/>
    <p:sldId id="302" r:id="rId9"/>
    <p:sldId id="301" r:id="rId10"/>
    <p:sldId id="321" r:id="rId11"/>
    <p:sldId id="260" r:id="rId12"/>
    <p:sldId id="323" r:id="rId13"/>
    <p:sldId id="326" r:id="rId14"/>
    <p:sldId id="325" r:id="rId15"/>
    <p:sldId id="327" r:id="rId16"/>
    <p:sldId id="264" r:id="rId17"/>
    <p:sldId id="329" r:id="rId18"/>
    <p:sldId id="331" r:id="rId19"/>
    <p:sldId id="332" r:id="rId20"/>
    <p:sldId id="265" r:id="rId21"/>
    <p:sldId id="304" r:id="rId22"/>
    <p:sldId id="305" r:id="rId23"/>
    <p:sldId id="306" r:id="rId24"/>
    <p:sldId id="300" r:id="rId25"/>
    <p:sldId id="298" r:id="rId26"/>
    <p:sldId id="318" r:id="rId27"/>
    <p:sldId id="307" r:id="rId28"/>
    <p:sldId id="303" r:id="rId29"/>
    <p:sldId id="309" r:id="rId30"/>
    <p:sldId id="310" r:id="rId31"/>
    <p:sldId id="308" r:id="rId32"/>
    <p:sldId id="311" r:id="rId33"/>
    <p:sldId id="319" r:id="rId34"/>
    <p:sldId id="299" r:id="rId35"/>
    <p:sldId id="312" r:id="rId36"/>
    <p:sldId id="313" r:id="rId37"/>
    <p:sldId id="315" r:id="rId38"/>
    <p:sldId id="316" r:id="rId39"/>
    <p:sldId id="294" r:id="rId40"/>
  </p:sldIdLst>
  <p:sldSz cx="9144000" cy="6858000" type="screen4x3"/>
  <p:notesSz cx="6797675" cy="987425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F1092-A474-4065-A1C2-0C9BCAE052A5}" type="doc">
      <dgm:prSet loTypeId="urn:microsoft.com/office/officeart/2005/8/layout/venn1" loCatId="relationship" qsTypeId="urn:microsoft.com/office/officeart/2005/8/quickstyle/3d4" qsCatId="3D" csTypeId="urn:microsoft.com/office/officeart/2005/8/colors/accent6_5" csCatId="accent6"/>
      <dgm:spPr/>
    </dgm:pt>
    <dgm:pt modelId="{E8B6F8CE-D804-40FD-8F67-583523F8506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Times New Roman" panose="02020603050405020304" pitchFamily="18" charset="0"/>
            </a:rPr>
            <a:t> </a:t>
          </a:r>
          <a:endParaRPr kumimoji="0" lang="en-GB" b="1" i="0" u="none" strike="noStrike" cap="none" normalizeH="0" baseline="0">
            <a:ln/>
            <a:effectLst/>
            <a:latin typeface="Times New Roman" panose="02020603050405020304" pitchFamily="18" charset="0"/>
          </a:endParaRPr>
        </a:p>
      </dgm:t>
    </dgm:pt>
    <dgm:pt modelId="{337EA0D6-9715-4D9B-B966-E5331CEBE7A6}" type="parTrans" cxnId="{2A8EAC41-B39F-4C27-BAAE-EFF113B3B10A}">
      <dgm:prSet/>
      <dgm:spPr/>
      <dgm:t>
        <a:bodyPr/>
        <a:lstStyle/>
        <a:p>
          <a:endParaRPr lang="en-US"/>
        </a:p>
      </dgm:t>
    </dgm:pt>
    <dgm:pt modelId="{6DDD199A-1BB6-40B1-ACF7-9D1A98656ACB}" type="sibTrans" cxnId="{2A8EAC41-B39F-4C27-BAAE-EFF113B3B10A}">
      <dgm:prSet/>
      <dgm:spPr/>
      <dgm:t>
        <a:bodyPr/>
        <a:lstStyle/>
        <a:p>
          <a:endParaRPr lang="en-US"/>
        </a:p>
      </dgm:t>
    </dgm:pt>
    <dgm:pt modelId="{80833513-002A-4067-9E10-1024F23DAB1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Times New Roman" panose="02020603050405020304" pitchFamily="18" charset="0"/>
            </a:rPr>
            <a:t> </a:t>
          </a:r>
          <a:endParaRPr kumimoji="0" lang="en-GB" b="1" i="0" u="none" strike="noStrike" cap="none" normalizeH="0" baseline="0">
            <a:ln/>
            <a:effectLst/>
            <a:latin typeface="Times New Roman" panose="02020603050405020304" pitchFamily="18" charset="0"/>
          </a:endParaRPr>
        </a:p>
      </dgm:t>
    </dgm:pt>
    <dgm:pt modelId="{3EF2CB62-C672-4346-B0EE-39D2E279688B}" type="parTrans" cxnId="{F5206AD2-5E2F-4D43-A3F9-5FBE7E5ECBB9}">
      <dgm:prSet/>
      <dgm:spPr/>
      <dgm:t>
        <a:bodyPr/>
        <a:lstStyle/>
        <a:p>
          <a:endParaRPr lang="en-US"/>
        </a:p>
      </dgm:t>
    </dgm:pt>
    <dgm:pt modelId="{F97F9983-154F-4932-9B56-27F182D5FDD9}" type="sibTrans" cxnId="{F5206AD2-5E2F-4D43-A3F9-5FBE7E5ECBB9}">
      <dgm:prSet/>
      <dgm:spPr/>
      <dgm:t>
        <a:bodyPr/>
        <a:lstStyle/>
        <a:p>
          <a:endParaRPr lang="en-US"/>
        </a:p>
      </dgm:t>
    </dgm:pt>
    <dgm:pt modelId="{8DB69FBF-E749-4EC1-B9C9-23A690FE86D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Times New Roman" panose="02020603050405020304" pitchFamily="18" charset="0"/>
            </a:rPr>
            <a:t> </a:t>
          </a:r>
          <a:endParaRPr kumimoji="0" lang="en-GB" b="1" i="0" u="none" strike="noStrike" cap="none" normalizeH="0" baseline="0">
            <a:ln/>
            <a:effectLst/>
            <a:latin typeface="Times New Roman" panose="02020603050405020304" pitchFamily="18" charset="0"/>
          </a:endParaRPr>
        </a:p>
      </dgm:t>
    </dgm:pt>
    <dgm:pt modelId="{6615581E-9F3F-4ADD-B8EE-00A3CDFEB888}" type="parTrans" cxnId="{0C21A086-321B-4BE9-972E-506827A24D18}">
      <dgm:prSet/>
      <dgm:spPr/>
      <dgm:t>
        <a:bodyPr/>
        <a:lstStyle/>
        <a:p>
          <a:endParaRPr lang="en-US"/>
        </a:p>
      </dgm:t>
    </dgm:pt>
    <dgm:pt modelId="{1D08A78C-1ED8-4FA5-A033-6B71689E55D6}" type="sibTrans" cxnId="{0C21A086-321B-4BE9-972E-506827A24D18}">
      <dgm:prSet/>
      <dgm:spPr/>
      <dgm:t>
        <a:bodyPr/>
        <a:lstStyle/>
        <a:p>
          <a:endParaRPr lang="en-US"/>
        </a:p>
      </dgm:t>
    </dgm:pt>
    <dgm:pt modelId="{7E33BE79-9A2C-4080-91C5-E26D26442F77}" type="pres">
      <dgm:prSet presAssocID="{007F1092-A474-4065-A1C2-0C9BCAE052A5}" presName="compositeShape" presStyleCnt="0">
        <dgm:presLayoutVars>
          <dgm:chMax val="7"/>
          <dgm:dir/>
          <dgm:resizeHandles val="exact"/>
        </dgm:presLayoutVars>
      </dgm:prSet>
      <dgm:spPr/>
    </dgm:pt>
    <dgm:pt modelId="{9752BA9F-2FCF-4841-935F-89F1226D2826}" type="pres">
      <dgm:prSet presAssocID="{E8B6F8CE-D804-40FD-8F67-583523F85066}" presName="circ1" presStyleLbl="vennNode1" presStyleIdx="0" presStyleCnt="3"/>
      <dgm:spPr/>
    </dgm:pt>
    <dgm:pt modelId="{ACCB9BAD-9DEE-4A45-8D8F-E3EF0427117E}" type="pres">
      <dgm:prSet presAssocID="{E8B6F8CE-D804-40FD-8F67-583523F85066}" presName="circ1Tx" presStyleLbl="revTx" presStyleIdx="0" presStyleCnt="0">
        <dgm:presLayoutVars>
          <dgm:chMax val="0"/>
          <dgm:chPref val="0"/>
          <dgm:bulletEnabled val="1"/>
        </dgm:presLayoutVars>
      </dgm:prSet>
      <dgm:spPr/>
    </dgm:pt>
    <dgm:pt modelId="{AD606753-E87E-4246-99BF-02D46608B475}" type="pres">
      <dgm:prSet presAssocID="{80833513-002A-4067-9E10-1024F23DAB1D}" presName="circ2" presStyleLbl="vennNode1" presStyleIdx="1" presStyleCnt="3" custLinFactNeighborX="1933" custLinFactNeighborY="-1156"/>
      <dgm:spPr/>
    </dgm:pt>
    <dgm:pt modelId="{7B74977C-9D5B-46A5-B7C1-D609D0567984}" type="pres">
      <dgm:prSet presAssocID="{80833513-002A-4067-9E10-1024F23DAB1D}" presName="circ2Tx" presStyleLbl="revTx" presStyleIdx="0" presStyleCnt="0">
        <dgm:presLayoutVars>
          <dgm:chMax val="0"/>
          <dgm:chPref val="0"/>
          <dgm:bulletEnabled val="1"/>
        </dgm:presLayoutVars>
      </dgm:prSet>
      <dgm:spPr/>
    </dgm:pt>
    <dgm:pt modelId="{926BE674-5E1B-4292-940B-19624BF58492}" type="pres">
      <dgm:prSet presAssocID="{8DB69FBF-E749-4EC1-B9C9-23A690FE86D6}" presName="circ3" presStyleLbl="vennNode1" presStyleIdx="2" presStyleCnt="3"/>
      <dgm:spPr/>
    </dgm:pt>
    <dgm:pt modelId="{4C988BBD-8329-455A-8E53-B5370D42BAAE}" type="pres">
      <dgm:prSet presAssocID="{8DB69FBF-E749-4EC1-B9C9-23A690FE86D6}" presName="circ3Tx" presStyleLbl="revTx" presStyleIdx="0" presStyleCnt="0">
        <dgm:presLayoutVars>
          <dgm:chMax val="0"/>
          <dgm:chPref val="0"/>
          <dgm:bulletEnabled val="1"/>
        </dgm:presLayoutVars>
      </dgm:prSet>
      <dgm:spPr/>
    </dgm:pt>
  </dgm:ptLst>
  <dgm:cxnLst>
    <dgm:cxn modelId="{63AF6F25-EE4C-4FBA-A1B8-8C24B2206834}" type="presOf" srcId="{8DB69FBF-E749-4EC1-B9C9-23A690FE86D6}" destId="{926BE674-5E1B-4292-940B-19624BF58492}" srcOrd="0" destOrd="0" presId="urn:microsoft.com/office/officeart/2005/8/layout/venn1"/>
    <dgm:cxn modelId="{B6E7913A-986F-4FD6-A7F4-DB4F51B331FD}" type="presOf" srcId="{8DB69FBF-E749-4EC1-B9C9-23A690FE86D6}" destId="{4C988BBD-8329-455A-8E53-B5370D42BAAE}" srcOrd="1" destOrd="0" presId="urn:microsoft.com/office/officeart/2005/8/layout/venn1"/>
    <dgm:cxn modelId="{9BF9D53B-503F-459C-9337-40B68C55207F}" type="presOf" srcId="{80833513-002A-4067-9E10-1024F23DAB1D}" destId="{AD606753-E87E-4246-99BF-02D46608B475}" srcOrd="0" destOrd="0" presId="urn:microsoft.com/office/officeart/2005/8/layout/venn1"/>
    <dgm:cxn modelId="{426B6B5F-2C24-4FF1-988F-8CC62619B6EC}" type="presOf" srcId="{E8B6F8CE-D804-40FD-8F67-583523F85066}" destId="{9752BA9F-2FCF-4841-935F-89F1226D2826}" srcOrd="0" destOrd="0" presId="urn:microsoft.com/office/officeart/2005/8/layout/venn1"/>
    <dgm:cxn modelId="{2A8EAC41-B39F-4C27-BAAE-EFF113B3B10A}" srcId="{007F1092-A474-4065-A1C2-0C9BCAE052A5}" destId="{E8B6F8CE-D804-40FD-8F67-583523F85066}" srcOrd="0" destOrd="0" parTransId="{337EA0D6-9715-4D9B-B966-E5331CEBE7A6}" sibTransId="{6DDD199A-1BB6-40B1-ACF7-9D1A98656ACB}"/>
    <dgm:cxn modelId="{EC40C879-D625-4830-A163-EF7F264D702C}" type="presOf" srcId="{E8B6F8CE-D804-40FD-8F67-583523F85066}" destId="{ACCB9BAD-9DEE-4A45-8D8F-E3EF0427117E}" srcOrd="1" destOrd="0" presId="urn:microsoft.com/office/officeart/2005/8/layout/venn1"/>
    <dgm:cxn modelId="{D64D8781-D5A9-4A95-8203-33B92592189E}" type="presOf" srcId="{007F1092-A474-4065-A1C2-0C9BCAE052A5}" destId="{7E33BE79-9A2C-4080-91C5-E26D26442F77}" srcOrd="0" destOrd="0" presId="urn:microsoft.com/office/officeart/2005/8/layout/venn1"/>
    <dgm:cxn modelId="{0C21A086-321B-4BE9-972E-506827A24D18}" srcId="{007F1092-A474-4065-A1C2-0C9BCAE052A5}" destId="{8DB69FBF-E749-4EC1-B9C9-23A690FE86D6}" srcOrd="2" destOrd="0" parTransId="{6615581E-9F3F-4ADD-B8EE-00A3CDFEB888}" sibTransId="{1D08A78C-1ED8-4FA5-A033-6B71689E55D6}"/>
    <dgm:cxn modelId="{F5206AD2-5E2F-4D43-A3F9-5FBE7E5ECBB9}" srcId="{007F1092-A474-4065-A1C2-0C9BCAE052A5}" destId="{80833513-002A-4067-9E10-1024F23DAB1D}" srcOrd="1" destOrd="0" parTransId="{3EF2CB62-C672-4346-B0EE-39D2E279688B}" sibTransId="{F97F9983-154F-4932-9B56-27F182D5FDD9}"/>
    <dgm:cxn modelId="{6DDDB2F5-3071-4129-A78F-0D0B490DB5DA}" type="presOf" srcId="{80833513-002A-4067-9E10-1024F23DAB1D}" destId="{7B74977C-9D5B-46A5-B7C1-D609D0567984}" srcOrd="1" destOrd="0" presId="urn:microsoft.com/office/officeart/2005/8/layout/venn1"/>
    <dgm:cxn modelId="{116FA438-2850-455C-AB13-DA6F21C2E10B}" type="presParOf" srcId="{7E33BE79-9A2C-4080-91C5-E26D26442F77}" destId="{9752BA9F-2FCF-4841-935F-89F1226D2826}" srcOrd="0" destOrd="0" presId="urn:microsoft.com/office/officeart/2005/8/layout/venn1"/>
    <dgm:cxn modelId="{4C19A90B-7B79-4725-97CF-6734B7B9EBB0}" type="presParOf" srcId="{7E33BE79-9A2C-4080-91C5-E26D26442F77}" destId="{ACCB9BAD-9DEE-4A45-8D8F-E3EF0427117E}" srcOrd="1" destOrd="0" presId="urn:microsoft.com/office/officeart/2005/8/layout/venn1"/>
    <dgm:cxn modelId="{E059E3C9-2123-482E-9A9B-FB3F43C110C3}" type="presParOf" srcId="{7E33BE79-9A2C-4080-91C5-E26D26442F77}" destId="{AD606753-E87E-4246-99BF-02D46608B475}" srcOrd="2" destOrd="0" presId="urn:microsoft.com/office/officeart/2005/8/layout/venn1"/>
    <dgm:cxn modelId="{C59D81AF-A8C3-45E5-8F45-99AFD4558D2C}" type="presParOf" srcId="{7E33BE79-9A2C-4080-91C5-E26D26442F77}" destId="{7B74977C-9D5B-46A5-B7C1-D609D0567984}" srcOrd="3" destOrd="0" presId="urn:microsoft.com/office/officeart/2005/8/layout/venn1"/>
    <dgm:cxn modelId="{E8600A2B-7847-46B2-ADF0-F9732E71A0B6}" type="presParOf" srcId="{7E33BE79-9A2C-4080-91C5-E26D26442F77}" destId="{926BE674-5E1B-4292-940B-19624BF58492}" srcOrd="4" destOrd="0" presId="urn:microsoft.com/office/officeart/2005/8/layout/venn1"/>
    <dgm:cxn modelId="{A4EC3708-40DB-4EFD-8687-9F6BB97FFAFC}" type="presParOf" srcId="{7E33BE79-9A2C-4080-91C5-E26D26442F77}" destId="{4C988BBD-8329-455A-8E53-B5370D42BAA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D81AEC-E596-4FE5-A183-BF029AACC280}" type="doc">
      <dgm:prSet loTypeId="urn:microsoft.com/office/officeart/2005/8/layout/venn1" loCatId="relationship" qsTypeId="urn:microsoft.com/office/officeart/2005/8/quickstyle/3d4" qsCatId="3D" csTypeId="urn:microsoft.com/office/officeart/2005/8/colors/accent6_5" csCatId="accent6"/>
      <dgm:spPr/>
    </dgm:pt>
    <dgm:pt modelId="{6B544E62-86A5-4A34-AB53-A278D779164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Times New Roman" panose="02020603050405020304" pitchFamily="18" charset="0"/>
            </a:rPr>
            <a:t> </a:t>
          </a:r>
          <a:endParaRPr kumimoji="0" lang="en-GB" b="0" i="0" u="none" strike="noStrike" cap="none" normalizeH="0" baseline="0">
            <a:ln/>
            <a:effectLst/>
            <a:latin typeface="Times New Roman" panose="02020603050405020304" pitchFamily="18" charset="0"/>
          </a:endParaRPr>
        </a:p>
      </dgm:t>
    </dgm:pt>
    <dgm:pt modelId="{E1FA0B1E-E0C5-48D9-8410-683A29454F73}" type="parTrans" cxnId="{C23D69AF-5B27-4C6D-9723-46F127AB10D6}">
      <dgm:prSet/>
      <dgm:spPr/>
      <dgm:t>
        <a:bodyPr/>
        <a:lstStyle/>
        <a:p>
          <a:endParaRPr lang="en-US"/>
        </a:p>
      </dgm:t>
    </dgm:pt>
    <dgm:pt modelId="{3FE06007-71EB-4F5D-81CA-DEE50A8086D2}" type="sibTrans" cxnId="{C23D69AF-5B27-4C6D-9723-46F127AB10D6}">
      <dgm:prSet/>
      <dgm:spPr/>
      <dgm:t>
        <a:bodyPr/>
        <a:lstStyle/>
        <a:p>
          <a:endParaRPr lang="en-US"/>
        </a:p>
      </dgm:t>
    </dgm:pt>
    <dgm:pt modelId="{1B73D16D-6193-48A1-AA63-210E360E1BC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Times New Roman" panose="02020603050405020304" pitchFamily="18" charset="0"/>
            </a:rPr>
            <a:t> </a:t>
          </a:r>
          <a:endParaRPr kumimoji="0" lang="en-GB" b="0" i="0" u="none" strike="noStrike" cap="none" normalizeH="0" baseline="0">
            <a:ln/>
            <a:effectLst/>
            <a:latin typeface="Times New Roman" panose="02020603050405020304" pitchFamily="18" charset="0"/>
          </a:endParaRPr>
        </a:p>
      </dgm:t>
    </dgm:pt>
    <dgm:pt modelId="{BDBE9E3B-064E-4475-A0F6-845DAF022B1B}" type="parTrans" cxnId="{B723A85B-7F72-4996-B92C-FF426F0A023A}">
      <dgm:prSet/>
      <dgm:spPr/>
      <dgm:t>
        <a:bodyPr/>
        <a:lstStyle/>
        <a:p>
          <a:endParaRPr lang="en-US"/>
        </a:p>
      </dgm:t>
    </dgm:pt>
    <dgm:pt modelId="{F3179C35-AEEA-4559-9794-158A0CCF46A6}" type="sibTrans" cxnId="{B723A85B-7F72-4996-B92C-FF426F0A023A}">
      <dgm:prSet/>
      <dgm:spPr/>
      <dgm:t>
        <a:bodyPr/>
        <a:lstStyle/>
        <a:p>
          <a:endParaRPr lang="en-US"/>
        </a:p>
      </dgm:t>
    </dgm:pt>
    <dgm:pt modelId="{7FC52CC9-27F6-48A1-AC4A-CCBB823DD4D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Times New Roman" panose="02020603050405020304" pitchFamily="18" charset="0"/>
            </a:rPr>
            <a:t> </a:t>
          </a:r>
          <a:endParaRPr kumimoji="0" lang="en-GB" b="0" i="0" u="none" strike="noStrike" cap="none" normalizeH="0" baseline="0">
            <a:ln/>
            <a:effectLst/>
            <a:latin typeface="Times New Roman" panose="02020603050405020304" pitchFamily="18" charset="0"/>
          </a:endParaRPr>
        </a:p>
      </dgm:t>
    </dgm:pt>
    <dgm:pt modelId="{ACB143A8-EE38-4BAB-A21A-A91E40AA0082}" type="parTrans" cxnId="{7A87BB55-4E3B-4B18-8E62-B485A6CCC89B}">
      <dgm:prSet/>
      <dgm:spPr/>
      <dgm:t>
        <a:bodyPr/>
        <a:lstStyle/>
        <a:p>
          <a:endParaRPr lang="en-US"/>
        </a:p>
      </dgm:t>
    </dgm:pt>
    <dgm:pt modelId="{CDAB8BDE-DF70-4969-9160-D3DAB6E2FA61}" type="sibTrans" cxnId="{7A87BB55-4E3B-4B18-8E62-B485A6CCC89B}">
      <dgm:prSet/>
      <dgm:spPr/>
      <dgm:t>
        <a:bodyPr/>
        <a:lstStyle/>
        <a:p>
          <a:endParaRPr lang="en-US"/>
        </a:p>
      </dgm:t>
    </dgm:pt>
    <dgm:pt modelId="{91924860-08FF-4F6F-B237-62E35D607A03}" type="pres">
      <dgm:prSet presAssocID="{4BD81AEC-E596-4FE5-A183-BF029AACC280}" presName="compositeShape" presStyleCnt="0">
        <dgm:presLayoutVars>
          <dgm:chMax val="7"/>
          <dgm:dir/>
          <dgm:resizeHandles val="exact"/>
        </dgm:presLayoutVars>
      </dgm:prSet>
      <dgm:spPr/>
    </dgm:pt>
    <dgm:pt modelId="{D3DC64AB-9D99-4785-A5B3-19A5E7D282A5}" type="pres">
      <dgm:prSet presAssocID="{6B544E62-86A5-4A34-AB53-A278D7791644}" presName="circ1" presStyleLbl="vennNode1" presStyleIdx="0" presStyleCnt="3"/>
      <dgm:spPr/>
    </dgm:pt>
    <dgm:pt modelId="{ACD664E6-C42D-487F-94C2-C4785ADA0115}" type="pres">
      <dgm:prSet presAssocID="{6B544E62-86A5-4A34-AB53-A278D7791644}" presName="circ1Tx" presStyleLbl="revTx" presStyleIdx="0" presStyleCnt="0">
        <dgm:presLayoutVars>
          <dgm:chMax val="0"/>
          <dgm:chPref val="0"/>
          <dgm:bulletEnabled val="1"/>
        </dgm:presLayoutVars>
      </dgm:prSet>
      <dgm:spPr/>
    </dgm:pt>
    <dgm:pt modelId="{239EF2D1-A825-413D-9C3D-7990BCF3130F}" type="pres">
      <dgm:prSet presAssocID="{1B73D16D-6193-48A1-AA63-210E360E1BCF}" presName="circ2" presStyleLbl="vennNode1" presStyleIdx="1" presStyleCnt="3"/>
      <dgm:spPr/>
    </dgm:pt>
    <dgm:pt modelId="{1E313074-3CF4-49AA-8549-BE086B63C99B}" type="pres">
      <dgm:prSet presAssocID="{1B73D16D-6193-48A1-AA63-210E360E1BCF}" presName="circ2Tx" presStyleLbl="revTx" presStyleIdx="0" presStyleCnt="0">
        <dgm:presLayoutVars>
          <dgm:chMax val="0"/>
          <dgm:chPref val="0"/>
          <dgm:bulletEnabled val="1"/>
        </dgm:presLayoutVars>
      </dgm:prSet>
      <dgm:spPr/>
    </dgm:pt>
    <dgm:pt modelId="{0415E4A3-0FA9-4482-BD13-C3B0AD53430C}" type="pres">
      <dgm:prSet presAssocID="{7FC52CC9-27F6-48A1-AC4A-CCBB823DD4D6}" presName="circ3" presStyleLbl="vennNode1" presStyleIdx="2" presStyleCnt="3"/>
      <dgm:spPr/>
    </dgm:pt>
    <dgm:pt modelId="{61D6F190-B657-4023-90CC-0C41AEF278EE}" type="pres">
      <dgm:prSet presAssocID="{7FC52CC9-27F6-48A1-AC4A-CCBB823DD4D6}" presName="circ3Tx" presStyleLbl="revTx" presStyleIdx="0" presStyleCnt="0">
        <dgm:presLayoutVars>
          <dgm:chMax val="0"/>
          <dgm:chPref val="0"/>
          <dgm:bulletEnabled val="1"/>
        </dgm:presLayoutVars>
      </dgm:prSet>
      <dgm:spPr/>
    </dgm:pt>
  </dgm:ptLst>
  <dgm:cxnLst>
    <dgm:cxn modelId="{1F25AB13-3E6B-48FA-A619-B1418C8F489B}" type="presOf" srcId="{7FC52CC9-27F6-48A1-AC4A-CCBB823DD4D6}" destId="{61D6F190-B657-4023-90CC-0C41AEF278EE}" srcOrd="1" destOrd="0" presId="urn:microsoft.com/office/officeart/2005/8/layout/venn1"/>
    <dgm:cxn modelId="{6609A220-E2EE-4F2D-938B-B640EE72DC89}" type="presOf" srcId="{7FC52CC9-27F6-48A1-AC4A-CCBB823DD4D6}" destId="{0415E4A3-0FA9-4482-BD13-C3B0AD53430C}" srcOrd="0" destOrd="0" presId="urn:microsoft.com/office/officeart/2005/8/layout/venn1"/>
    <dgm:cxn modelId="{80310325-A840-48B6-8EDC-97C07175AF58}" type="presOf" srcId="{1B73D16D-6193-48A1-AA63-210E360E1BCF}" destId="{1E313074-3CF4-49AA-8549-BE086B63C99B}" srcOrd="1" destOrd="0" presId="urn:microsoft.com/office/officeart/2005/8/layout/venn1"/>
    <dgm:cxn modelId="{F4126C30-CF37-439B-B458-7BC67314722B}" type="presOf" srcId="{6B544E62-86A5-4A34-AB53-A278D7791644}" destId="{D3DC64AB-9D99-4785-A5B3-19A5E7D282A5}" srcOrd="0" destOrd="0" presId="urn:microsoft.com/office/officeart/2005/8/layout/venn1"/>
    <dgm:cxn modelId="{B723A85B-7F72-4996-B92C-FF426F0A023A}" srcId="{4BD81AEC-E596-4FE5-A183-BF029AACC280}" destId="{1B73D16D-6193-48A1-AA63-210E360E1BCF}" srcOrd="1" destOrd="0" parTransId="{BDBE9E3B-064E-4475-A0F6-845DAF022B1B}" sibTransId="{F3179C35-AEEA-4559-9794-158A0CCF46A6}"/>
    <dgm:cxn modelId="{7A87BB55-4E3B-4B18-8E62-B485A6CCC89B}" srcId="{4BD81AEC-E596-4FE5-A183-BF029AACC280}" destId="{7FC52CC9-27F6-48A1-AC4A-CCBB823DD4D6}" srcOrd="2" destOrd="0" parTransId="{ACB143A8-EE38-4BAB-A21A-A91E40AA0082}" sibTransId="{CDAB8BDE-DF70-4969-9160-D3DAB6E2FA61}"/>
    <dgm:cxn modelId="{C23D69AF-5B27-4C6D-9723-46F127AB10D6}" srcId="{4BD81AEC-E596-4FE5-A183-BF029AACC280}" destId="{6B544E62-86A5-4A34-AB53-A278D7791644}" srcOrd="0" destOrd="0" parTransId="{E1FA0B1E-E0C5-48D9-8410-683A29454F73}" sibTransId="{3FE06007-71EB-4F5D-81CA-DEE50A8086D2}"/>
    <dgm:cxn modelId="{8A46A5C5-84A6-49A8-B2DF-5765D2A3885B}" type="presOf" srcId="{4BD81AEC-E596-4FE5-A183-BF029AACC280}" destId="{91924860-08FF-4F6F-B237-62E35D607A03}" srcOrd="0" destOrd="0" presId="urn:microsoft.com/office/officeart/2005/8/layout/venn1"/>
    <dgm:cxn modelId="{C55EE0F3-E4E6-4912-A225-4448AF1FE4FD}" type="presOf" srcId="{1B73D16D-6193-48A1-AA63-210E360E1BCF}" destId="{239EF2D1-A825-413D-9C3D-7990BCF3130F}" srcOrd="0" destOrd="0" presId="urn:microsoft.com/office/officeart/2005/8/layout/venn1"/>
    <dgm:cxn modelId="{C438E7FE-2345-4275-B773-B3F5DF7B1820}" type="presOf" srcId="{6B544E62-86A5-4A34-AB53-A278D7791644}" destId="{ACD664E6-C42D-487F-94C2-C4785ADA0115}" srcOrd="1" destOrd="0" presId="urn:microsoft.com/office/officeart/2005/8/layout/venn1"/>
    <dgm:cxn modelId="{3BD9BDC5-B293-431B-8BB6-2000A17C4FAC}" type="presParOf" srcId="{91924860-08FF-4F6F-B237-62E35D607A03}" destId="{D3DC64AB-9D99-4785-A5B3-19A5E7D282A5}" srcOrd="0" destOrd="0" presId="urn:microsoft.com/office/officeart/2005/8/layout/venn1"/>
    <dgm:cxn modelId="{41FA6085-ACBB-4C98-8FF3-75EEFAEB254A}" type="presParOf" srcId="{91924860-08FF-4F6F-B237-62E35D607A03}" destId="{ACD664E6-C42D-487F-94C2-C4785ADA0115}" srcOrd="1" destOrd="0" presId="urn:microsoft.com/office/officeart/2005/8/layout/venn1"/>
    <dgm:cxn modelId="{2F2439BF-ABC1-4C08-93E9-535D812527CF}" type="presParOf" srcId="{91924860-08FF-4F6F-B237-62E35D607A03}" destId="{239EF2D1-A825-413D-9C3D-7990BCF3130F}" srcOrd="2" destOrd="0" presId="urn:microsoft.com/office/officeart/2005/8/layout/venn1"/>
    <dgm:cxn modelId="{7B9D9F4C-964D-46F9-B2CF-2F23B0827D5C}" type="presParOf" srcId="{91924860-08FF-4F6F-B237-62E35D607A03}" destId="{1E313074-3CF4-49AA-8549-BE086B63C99B}" srcOrd="3" destOrd="0" presId="urn:microsoft.com/office/officeart/2005/8/layout/venn1"/>
    <dgm:cxn modelId="{FEA1A950-AF88-4BCF-870D-0CC12F4DE6E9}" type="presParOf" srcId="{91924860-08FF-4F6F-B237-62E35D607A03}" destId="{0415E4A3-0FA9-4482-BD13-C3B0AD53430C}" srcOrd="4" destOrd="0" presId="urn:microsoft.com/office/officeart/2005/8/layout/venn1"/>
    <dgm:cxn modelId="{9B1B2000-B229-4C94-8D18-99BBBDE1A0AA}" type="presParOf" srcId="{91924860-08FF-4F6F-B237-62E35D607A03}" destId="{61D6F190-B657-4023-90CC-0C41AEF278E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2BA9F-2FCF-4841-935F-89F1226D2826}">
      <dsp:nvSpPr>
        <dsp:cNvPr id="0" name=""/>
        <dsp:cNvSpPr/>
      </dsp:nvSpPr>
      <dsp:spPr>
        <a:xfrm>
          <a:off x="2757011" y="56574"/>
          <a:ext cx="2715577" cy="2715577"/>
        </a:xfrm>
        <a:prstGeom prst="ellipse">
          <a:avLst/>
        </a:prstGeom>
        <a:solidFill>
          <a:schemeClr val="accent6">
            <a:shade val="80000"/>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1" i="0" u="none" strike="noStrike" kern="1200" cap="none" normalizeH="0" baseline="0">
              <a:ln/>
              <a:effectLst/>
              <a:latin typeface="Times New Roman" panose="02020603050405020304" pitchFamily="18" charset="0"/>
            </a:rPr>
            <a:t> </a:t>
          </a:r>
          <a:endParaRPr kumimoji="0" lang="en-GB" sz="6500" b="1" i="0" u="none" strike="noStrike" kern="1200" cap="none" normalizeH="0" baseline="0">
            <a:ln/>
            <a:effectLst/>
            <a:latin typeface="Times New Roman" panose="02020603050405020304" pitchFamily="18" charset="0"/>
          </a:endParaRPr>
        </a:p>
      </dsp:txBody>
      <dsp:txXfrm>
        <a:off x="3119088" y="531800"/>
        <a:ext cx="1991423" cy="1222010"/>
      </dsp:txXfrm>
    </dsp:sp>
    <dsp:sp modelId="{AD606753-E87E-4246-99BF-02D46608B475}">
      <dsp:nvSpPr>
        <dsp:cNvPr id="0" name=""/>
        <dsp:cNvSpPr/>
      </dsp:nvSpPr>
      <dsp:spPr>
        <a:xfrm>
          <a:off x="3789374" y="1722418"/>
          <a:ext cx="2715577" cy="2715577"/>
        </a:xfrm>
        <a:prstGeom prst="ellipse">
          <a:avLst/>
        </a:prstGeom>
        <a:solidFill>
          <a:schemeClr val="accent6">
            <a:shade val="80000"/>
            <a:alpha val="50000"/>
            <a:hueOff val="-27"/>
            <a:satOff val="2236"/>
            <a:lumOff val="2664"/>
            <a:alphaOff val="1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1" i="0" u="none" strike="noStrike" kern="1200" cap="none" normalizeH="0" baseline="0">
              <a:ln/>
              <a:effectLst/>
              <a:latin typeface="Times New Roman" panose="02020603050405020304" pitchFamily="18" charset="0"/>
            </a:rPr>
            <a:t> </a:t>
          </a:r>
          <a:endParaRPr kumimoji="0" lang="en-GB" sz="6500" b="1" i="0" u="none" strike="noStrike" kern="1200" cap="none" normalizeH="0" baseline="0">
            <a:ln/>
            <a:effectLst/>
            <a:latin typeface="Times New Roman" panose="02020603050405020304" pitchFamily="18" charset="0"/>
          </a:endParaRPr>
        </a:p>
      </dsp:txBody>
      <dsp:txXfrm>
        <a:off x="4619888" y="2423942"/>
        <a:ext cx="1629346" cy="1493567"/>
      </dsp:txXfrm>
    </dsp:sp>
    <dsp:sp modelId="{926BE674-5E1B-4292-940B-19624BF58492}">
      <dsp:nvSpPr>
        <dsp:cNvPr id="0" name=""/>
        <dsp:cNvSpPr/>
      </dsp:nvSpPr>
      <dsp:spPr>
        <a:xfrm>
          <a:off x="1777140" y="1753810"/>
          <a:ext cx="2715577" cy="2715577"/>
        </a:xfrm>
        <a:prstGeom prst="ellipse">
          <a:avLst/>
        </a:prstGeom>
        <a:solidFill>
          <a:schemeClr val="accent6">
            <a:shade val="80000"/>
            <a:alpha val="50000"/>
            <a:hueOff val="-53"/>
            <a:satOff val="4471"/>
            <a:lumOff val="5329"/>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500" b="1" i="0" u="none" strike="noStrike" kern="1200" cap="none" normalizeH="0" baseline="0">
              <a:ln/>
              <a:effectLst/>
              <a:latin typeface="Times New Roman" panose="02020603050405020304" pitchFamily="18" charset="0"/>
            </a:rPr>
            <a:t> </a:t>
          </a:r>
          <a:endParaRPr kumimoji="0" lang="en-GB" sz="6500" b="1" i="0" u="none" strike="noStrike" kern="1200" cap="none" normalizeH="0" baseline="0">
            <a:ln/>
            <a:effectLst/>
            <a:latin typeface="Times New Roman" panose="02020603050405020304" pitchFamily="18" charset="0"/>
          </a:endParaRPr>
        </a:p>
      </dsp:txBody>
      <dsp:txXfrm>
        <a:off x="2032857" y="2455334"/>
        <a:ext cx="1629346" cy="1493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C64AB-9D99-4785-A5B3-19A5E7D282A5}">
      <dsp:nvSpPr>
        <dsp:cNvPr id="0" name=""/>
        <dsp:cNvSpPr/>
      </dsp:nvSpPr>
      <dsp:spPr>
        <a:xfrm>
          <a:off x="1260316" y="35361"/>
          <a:ext cx="1697355" cy="1697355"/>
        </a:xfrm>
        <a:prstGeom prst="ellipse">
          <a:avLst/>
        </a:prstGeom>
        <a:solidFill>
          <a:schemeClr val="accent6">
            <a:shade val="80000"/>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200" b="0" i="0" u="none" strike="noStrike" kern="1200" cap="none" normalizeH="0" baseline="0">
              <a:ln/>
              <a:effectLst/>
              <a:latin typeface="Times New Roman" panose="02020603050405020304" pitchFamily="18" charset="0"/>
            </a:rPr>
            <a:t> </a:t>
          </a:r>
          <a:endParaRPr kumimoji="0" lang="en-GB" sz="5200" b="0" i="0" u="none" strike="noStrike" kern="1200" cap="none" normalizeH="0" baseline="0">
            <a:ln/>
            <a:effectLst/>
            <a:latin typeface="Times New Roman" panose="02020603050405020304" pitchFamily="18" charset="0"/>
          </a:endParaRPr>
        </a:p>
      </dsp:txBody>
      <dsp:txXfrm>
        <a:off x="1486630" y="332398"/>
        <a:ext cx="1244727" cy="763809"/>
      </dsp:txXfrm>
    </dsp:sp>
    <dsp:sp modelId="{239EF2D1-A825-413D-9C3D-7990BCF3130F}">
      <dsp:nvSpPr>
        <dsp:cNvPr id="0" name=""/>
        <dsp:cNvSpPr/>
      </dsp:nvSpPr>
      <dsp:spPr>
        <a:xfrm>
          <a:off x="1872778" y="1096208"/>
          <a:ext cx="1697355" cy="1697355"/>
        </a:xfrm>
        <a:prstGeom prst="ellipse">
          <a:avLst/>
        </a:prstGeom>
        <a:solidFill>
          <a:schemeClr val="accent6">
            <a:shade val="80000"/>
            <a:alpha val="50000"/>
            <a:hueOff val="-27"/>
            <a:satOff val="2236"/>
            <a:lumOff val="2664"/>
            <a:alphaOff val="1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200" b="0" i="0" u="none" strike="noStrike" kern="1200" cap="none" normalizeH="0" baseline="0">
              <a:ln/>
              <a:effectLst/>
              <a:latin typeface="Times New Roman" panose="02020603050405020304" pitchFamily="18" charset="0"/>
            </a:rPr>
            <a:t> </a:t>
          </a:r>
          <a:endParaRPr kumimoji="0" lang="en-GB" sz="5200" b="0" i="0" u="none" strike="noStrike" kern="1200" cap="none" normalizeH="0" baseline="0">
            <a:ln/>
            <a:effectLst/>
            <a:latin typeface="Times New Roman" panose="02020603050405020304" pitchFamily="18" charset="0"/>
          </a:endParaRPr>
        </a:p>
      </dsp:txBody>
      <dsp:txXfrm>
        <a:off x="2391886" y="1534691"/>
        <a:ext cx="1018413" cy="933545"/>
      </dsp:txXfrm>
    </dsp:sp>
    <dsp:sp modelId="{0415E4A3-0FA9-4482-BD13-C3B0AD53430C}">
      <dsp:nvSpPr>
        <dsp:cNvPr id="0" name=""/>
        <dsp:cNvSpPr/>
      </dsp:nvSpPr>
      <dsp:spPr>
        <a:xfrm>
          <a:off x="647854" y="1096208"/>
          <a:ext cx="1697355" cy="1697355"/>
        </a:xfrm>
        <a:prstGeom prst="ellipse">
          <a:avLst/>
        </a:prstGeom>
        <a:solidFill>
          <a:schemeClr val="accent6">
            <a:shade val="80000"/>
            <a:alpha val="50000"/>
            <a:hueOff val="-53"/>
            <a:satOff val="4471"/>
            <a:lumOff val="5329"/>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200" b="0" i="0" u="none" strike="noStrike" kern="1200" cap="none" normalizeH="0" baseline="0">
              <a:ln/>
              <a:effectLst/>
              <a:latin typeface="Times New Roman" panose="02020603050405020304" pitchFamily="18" charset="0"/>
            </a:rPr>
            <a:t> </a:t>
          </a:r>
          <a:endParaRPr kumimoji="0" lang="en-GB" sz="5200" b="0" i="0" u="none" strike="noStrike" kern="1200" cap="none" normalizeH="0" baseline="0">
            <a:ln/>
            <a:effectLst/>
            <a:latin typeface="Times New Roman" panose="02020603050405020304" pitchFamily="18" charset="0"/>
          </a:endParaRPr>
        </a:p>
      </dsp:txBody>
      <dsp:txXfrm>
        <a:off x="807688" y="1534691"/>
        <a:ext cx="1018413" cy="93354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B701DBAA-96CF-4D1A-837E-774A594C0297}" type="datetimeFigureOut">
              <a:rPr lang="en-US" smtClean="0"/>
              <a:t>7/19/2018</a:t>
            </a:fld>
            <a:endParaRPr lang="en-US"/>
          </a:p>
        </p:txBody>
      </p:sp>
      <p:sp>
        <p:nvSpPr>
          <p:cNvPr id="4" name="Slide Image Placeholder 3"/>
          <p:cNvSpPr>
            <a:spLocks noGrp="1" noRot="1" noChangeAspect="1"/>
          </p:cNvSpPr>
          <p:nvPr>
            <p:ph type="sldImg" idx="2"/>
          </p:nvPr>
        </p:nvSpPr>
        <p:spPr>
          <a:xfrm>
            <a:off x="1177925" y="1235075"/>
            <a:ext cx="4441825" cy="3332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D25EAEA0-2FD0-44C3-8475-E495A3A2948C}" type="slidenum">
              <a:rPr lang="en-US" smtClean="0"/>
              <a:t>‹#›</a:t>
            </a:fld>
            <a:endParaRPr lang="en-US"/>
          </a:p>
        </p:txBody>
      </p:sp>
    </p:spTree>
    <p:extLst>
      <p:ext uri="{BB962C8B-B14F-4D97-AF65-F5344CB8AC3E}">
        <p14:creationId xmlns:p14="http://schemas.microsoft.com/office/powerpoint/2010/main" val="418933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p:cNvSpPr>
            <a:spLocks/>
          </p:cNvSpPr>
          <p:nvPr/>
        </p:nvSpPr>
        <p:spPr bwMode="auto">
          <a:xfrm>
            <a:off x="-31750" y="4321175"/>
            <a:ext cx="1395413" cy="781050"/>
          </a:xfrm>
          <a:custGeom>
            <a:avLst/>
            <a:gdLst>
              <a:gd name="T0" fmla="*/ 5799 w 8042"/>
              <a:gd name="T1" fmla="*/ 10000 h 10000"/>
              <a:gd name="T2" fmla="*/ 5961 w 8042"/>
              <a:gd name="T3" fmla="*/ 9880 h 10000"/>
              <a:gd name="T4" fmla="*/ 5988 w 8042"/>
              <a:gd name="T5" fmla="*/ 9820 h 10000"/>
              <a:gd name="T6" fmla="*/ 8042 w 8042"/>
              <a:gd name="T7" fmla="*/ 5260 h 10000"/>
              <a:gd name="T8" fmla="*/ 8042 w 8042"/>
              <a:gd name="T9" fmla="*/ 4721 h 10000"/>
              <a:gd name="T10" fmla="*/ 5988 w 8042"/>
              <a:gd name="T11" fmla="*/ 221 h 10000"/>
              <a:gd name="T12" fmla="*/ 5961 w 8042"/>
              <a:gd name="T13" fmla="*/ 160 h 10000"/>
              <a:gd name="T14" fmla="*/ 5799 w 8042"/>
              <a:gd name="T15" fmla="*/ 41 h 10000"/>
              <a:gd name="T16" fmla="*/ 18 w 8042"/>
              <a:gd name="T17" fmla="*/ 0 h 10000"/>
              <a:gd name="T18" fmla="*/ 0 w 8042"/>
              <a:gd name="T19" fmla="*/ 9991 h 10000"/>
              <a:gd name="T20" fmla="*/ 5799 w 8042"/>
              <a:gd name="T21" fmla="*/ 10000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1DB5A3B6-D3F3-4089-A40F-C3F3AB17A5A1}" type="slidenum">
              <a:rPr lang="en-US"/>
              <a:pPr>
                <a:defRPr/>
              </a:pPr>
              <a:t>‹#›</a:t>
            </a:fld>
            <a:endParaRPr lang="en-US"/>
          </a:p>
        </p:txBody>
      </p:sp>
    </p:spTree>
    <p:extLst>
      <p:ext uri="{BB962C8B-B14F-4D97-AF65-F5344CB8AC3E}">
        <p14:creationId xmlns:p14="http://schemas.microsoft.com/office/powerpoint/2010/main" val="256576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6B69B271-007E-4495-B7A8-6098DA8CAE79}" type="slidenum">
              <a:rPr lang="en-US"/>
              <a:pPr>
                <a:defRPr/>
              </a:pPr>
              <a:t>‹#›</a:t>
            </a:fld>
            <a:endParaRPr lang="en-US"/>
          </a:p>
        </p:txBody>
      </p:sp>
    </p:spTree>
    <p:extLst>
      <p:ext uri="{BB962C8B-B14F-4D97-AF65-F5344CB8AC3E}">
        <p14:creationId xmlns:p14="http://schemas.microsoft.com/office/powerpoint/2010/main" val="261654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34"/>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800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4"/>
          </p:nvPr>
        </p:nvSpPr>
        <p:spPr/>
        <p:txBody>
          <a:bodyPr/>
          <a:lstStyle>
            <a:lvl1pPr>
              <a:defRPr/>
            </a:lvl1pPr>
          </a:lstStyle>
          <a:p>
            <a:pPr>
              <a:defRPr/>
            </a:pPr>
            <a:endParaRPr lang="en-US"/>
          </a:p>
        </p:txBody>
      </p:sp>
      <p:sp>
        <p:nvSpPr>
          <p:cNvPr id="9" name="Footer Placeholder 4"/>
          <p:cNvSpPr>
            <a:spLocks noGrp="1"/>
          </p:cNvSpPr>
          <p:nvPr>
            <p:ph type="ftr" sz="quarter" idx="15"/>
          </p:nvPr>
        </p:nvSpPr>
        <p:spPr/>
        <p:txBody>
          <a:bodyPr/>
          <a:lstStyle>
            <a:lvl1pPr>
              <a:defRPr/>
            </a:lvl1pPr>
          </a:lstStyle>
          <a:p>
            <a:pPr>
              <a:defRPr/>
            </a:pPr>
            <a:r>
              <a:rPr lang="en-US"/>
              <a:t>@AGIS 2016</a:t>
            </a: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392A6BF0-E762-49FC-91CA-8F4AF725F627}" type="slidenum">
              <a:rPr lang="en-US"/>
              <a:pPr>
                <a:defRPr/>
              </a:pPr>
              <a:t>‹#›</a:t>
            </a:fld>
            <a:endParaRPr lang="en-US"/>
          </a:p>
        </p:txBody>
      </p:sp>
    </p:spTree>
    <p:extLst>
      <p:ext uri="{BB962C8B-B14F-4D97-AF65-F5344CB8AC3E}">
        <p14:creationId xmlns:p14="http://schemas.microsoft.com/office/powerpoint/2010/main" val="2314763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@AGIS 2016</a:t>
            </a: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120EC170-7DDB-4A9E-8045-92D2AF869130}" type="slidenum">
              <a:rPr lang="en-US"/>
              <a:pPr>
                <a:defRPr/>
              </a:pPr>
              <a:t>‹#›</a:t>
            </a:fld>
            <a:endParaRPr lang="en-US"/>
          </a:p>
        </p:txBody>
      </p:sp>
    </p:spTree>
    <p:extLst>
      <p:ext uri="{BB962C8B-B14F-4D97-AF65-F5344CB8AC3E}">
        <p14:creationId xmlns:p14="http://schemas.microsoft.com/office/powerpoint/2010/main" val="284227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34"/>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800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en-US"/>
          </a:p>
        </p:txBody>
      </p:sp>
      <p:sp>
        <p:nvSpPr>
          <p:cNvPr id="9" name="Footer Placeholder 5"/>
          <p:cNvSpPr>
            <a:spLocks noGrp="1"/>
          </p:cNvSpPr>
          <p:nvPr>
            <p:ph type="ftr" sz="quarter" idx="15"/>
          </p:nvPr>
        </p:nvSpPr>
        <p:spPr/>
        <p:txBody>
          <a:bodyPr/>
          <a:lstStyle>
            <a:lvl1pPr>
              <a:defRPr/>
            </a:lvl1pPr>
          </a:lstStyle>
          <a:p>
            <a:pPr>
              <a:defRPr/>
            </a:pPr>
            <a:r>
              <a:rPr lang="en-US"/>
              <a:t>@AGIS 2016</a:t>
            </a: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67015FED-46BE-40AF-886B-9514A47905BE}" type="slidenum">
              <a:rPr lang="en-US"/>
              <a:pPr>
                <a:defRPr/>
              </a:pPr>
              <a:t>‹#›</a:t>
            </a:fld>
            <a:endParaRPr lang="en-US"/>
          </a:p>
        </p:txBody>
      </p:sp>
    </p:spTree>
    <p:extLst>
      <p:ext uri="{BB962C8B-B14F-4D97-AF65-F5344CB8AC3E}">
        <p14:creationId xmlns:p14="http://schemas.microsoft.com/office/powerpoint/2010/main" val="83670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en-US"/>
          </a:p>
        </p:txBody>
      </p:sp>
      <p:sp>
        <p:nvSpPr>
          <p:cNvPr id="7" name="Footer Placeholder 5"/>
          <p:cNvSpPr>
            <a:spLocks noGrp="1"/>
          </p:cNvSpPr>
          <p:nvPr>
            <p:ph type="ftr" sz="quarter" idx="15"/>
          </p:nvPr>
        </p:nvSpPr>
        <p:spPr/>
        <p:txBody>
          <a:bodyPr/>
          <a:lstStyle>
            <a:lvl1pPr>
              <a:defRPr/>
            </a:lvl1pPr>
          </a:lstStyle>
          <a:p>
            <a:pPr>
              <a:defRPr/>
            </a:pPr>
            <a:r>
              <a:rPr lang="en-US"/>
              <a:t>@AGIS 2016</a:t>
            </a: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66B74CB7-AEFD-4239-B1C8-D2650138FBE5}" type="slidenum">
              <a:rPr lang="en-US"/>
              <a:pPr>
                <a:defRPr/>
              </a:pPr>
              <a:t>‹#›</a:t>
            </a:fld>
            <a:endParaRPr lang="en-US"/>
          </a:p>
        </p:txBody>
      </p:sp>
    </p:spTree>
    <p:extLst>
      <p:ext uri="{BB962C8B-B14F-4D97-AF65-F5344CB8AC3E}">
        <p14:creationId xmlns:p14="http://schemas.microsoft.com/office/powerpoint/2010/main" val="373434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p:txBody>
          <a:bodyPr/>
          <a:lstStyle>
            <a:lvl1pPr>
              <a:defRPr/>
            </a:lvl1pPr>
          </a:lstStyle>
          <a:p>
            <a:pPr>
              <a:defRPr/>
            </a:pPr>
            <a:fld id="{8464F922-82A0-4309-8549-26CB37A43A24}" type="slidenum">
              <a:rPr lang="en-US"/>
              <a:pPr>
                <a:defRPr/>
              </a:pPr>
              <a:t>‹#›</a:t>
            </a:fld>
            <a:endParaRPr lang="en-US"/>
          </a:p>
        </p:txBody>
      </p:sp>
    </p:spTree>
    <p:extLst>
      <p:ext uri="{BB962C8B-B14F-4D97-AF65-F5344CB8AC3E}">
        <p14:creationId xmlns:p14="http://schemas.microsoft.com/office/powerpoint/2010/main" val="389588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p:txBody>
          <a:bodyPr/>
          <a:lstStyle>
            <a:lvl1pPr>
              <a:defRPr/>
            </a:lvl1pPr>
          </a:lstStyle>
          <a:p>
            <a:pPr>
              <a:defRPr/>
            </a:pPr>
            <a:fld id="{257E3DCE-4FA7-4CBA-90F9-192C43A4DDB3}" type="slidenum">
              <a:rPr lang="en-US"/>
              <a:pPr>
                <a:defRPr/>
              </a:pPr>
              <a:t>‹#›</a:t>
            </a:fld>
            <a:endParaRPr lang="en-US"/>
          </a:p>
        </p:txBody>
      </p:sp>
    </p:spTree>
    <p:extLst>
      <p:ext uri="{BB962C8B-B14F-4D97-AF65-F5344CB8AC3E}">
        <p14:creationId xmlns:p14="http://schemas.microsoft.com/office/powerpoint/2010/main" val="210166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p:txBody>
          <a:bodyPr/>
          <a:lstStyle>
            <a:lvl1pPr>
              <a:defRPr/>
            </a:lvl1pPr>
          </a:lstStyle>
          <a:p>
            <a:pPr>
              <a:defRPr/>
            </a:pPr>
            <a:fld id="{87AEFF93-7EF5-45D1-9F7F-900AF09A3165}" type="slidenum">
              <a:rPr lang="en-US"/>
              <a:pPr>
                <a:defRPr/>
              </a:pPr>
              <a:t>‹#›</a:t>
            </a:fld>
            <a:endParaRPr lang="en-US"/>
          </a:p>
        </p:txBody>
      </p:sp>
    </p:spTree>
    <p:extLst>
      <p:ext uri="{BB962C8B-B14F-4D97-AF65-F5344CB8AC3E}">
        <p14:creationId xmlns:p14="http://schemas.microsoft.com/office/powerpoint/2010/main" val="343232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@AGIS 2016</a:t>
            </a: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982BCBD0-44DF-47B3-9804-7B7C6B809EF4}" type="slidenum">
              <a:rPr lang="en-US"/>
              <a:pPr>
                <a:defRPr/>
              </a:pPr>
              <a:t>‹#›</a:t>
            </a:fld>
            <a:endParaRPr lang="en-US"/>
          </a:p>
        </p:txBody>
      </p:sp>
    </p:spTree>
    <p:extLst>
      <p:ext uri="{BB962C8B-B14F-4D97-AF65-F5344CB8AC3E}">
        <p14:creationId xmlns:p14="http://schemas.microsoft.com/office/powerpoint/2010/main" val="349129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@AGIS 2016</a:t>
            </a:r>
          </a:p>
        </p:txBody>
      </p:sp>
      <p:sp>
        <p:nvSpPr>
          <p:cNvPr id="9" name="Slide Number Placeholder 5"/>
          <p:cNvSpPr>
            <a:spLocks noGrp="1"/>
          </p:cNvSpPr>
          <p:nvPr>
            <p:ph type="sldNum" sz="quarter" idx="12"/>
          </p:nvPr>
        </p:nvSpPr>
        <p:spPr/>
        <p:txBody>
          <a:bodyPr/>
          <a:lstStyle>
            <a:lvl1pPr>
              <a:defRPr/>
            </a:lvl1pPr>
          </a:lstStyle>
          <a:p>
            <a:pPr>
              <a:defRPr/>
            </a:pPr>
            <a:fld id="{2F9B2968-C3E4-4561-A6DF-EB78FFBBCDB8}" type="slidenum">
              <a:rPr lang="en-US"/>
              <a:pPr>
                <a:defRPr/>
              </a:pPr>
              <a:t>‹#›</a:t>
            </a:fld>
            <a:endParaRPr lang="en-US"/>
          </a:p>
        </p:txBody>
      </p:sp>
    </p:spTree>
    <p:extLst>
      <p:ext uri="{BB962C8B-B14F-4D97-AF65-F5344CB8AC3E}">
        <p14:creationId xmlns:p14="http://schemas.microsoft.com/office/powerpoint/2010/main" val="159410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r>
              <a:rPr lang="en-US"/>
              <a:t>@AGIS 2016</a:t>
            </a:r>
          </a:p>
        </p:txBody>
      </p:sp>
      <p:sp>
        <p:nvSpPr>
          <p:cNvPr id="11" name="Slide Number Placeholder 5"/>
          <p:cNvSpPr>
            <a:spLocks noGrp="1"/>
          </p:cNvSpPr>
          <p:nvPr>
            <p:ph type="sldNum" sz="quarter" idx="12"/>
          </p:nvPr>
        </p:nvSpPr>
        <p:spPr/>
        <p:txBody>
          <a:bodyPr/>
          <a:lstStyle>
            <a:lvl1pPr>
              <a:defRPr/>
            </a:lvl1pPr>
          </a:lstStyle>
          <a:p>
            <a:pPr>
              <a:defRPr/>
            </a:pPr>
            <a:fld id="{9B5C8719-F2BB-4CD3-A476-66A4A91F337F}" type="slidenum">
              <a:rPr lang="en-US"/>
              <a:pPr>
                <a:defRPr/>
              </a:pPr>
              <a:t>‹#›</a:t>
            </a:fld>
            <a:endParaRPr lang="en-US"/>
          </a:p>
        </p:txBody>
      </p:sp>
    </p:spTree>
    <p:extLst>
      <p:ext uri="{BB962C8B-B14F-4D97-AF65-F5344CB8AC3E}">
        <p14:creationId xmlns:p14="http://schemas.microsoft.com/office/powerpoint/2010/main" val="281638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r>
              <a:rPr lang="en-US"/>
              <a:t>@AGIS 2016</a:t>
            </a:r>
          </a:p>
        </p:txBody>
      </p:sp>
      <p:sp>
        <p:nvSpPr>
          <p:cNvPr id="6" name="Slide Number Placeholder 4"/>
          <p:cNvSpPr>
            <a:spLocks noGrp="1"/>
          </p:cNvSpPr>
          <p:nvPr>
            <p:ph type="sldNum" sz="quarter" idx="12"/>
          </p:nvPr>
        </p:nvSpPr>
        <p:spPr/>
        <p:txBody>
          <a:bodyPr/>
          <a:lstStyle>
            <a:lvl1pPr>
              <a:defRPr/>
            </a:lvl1pPr>
          </a:lstStyle>
          <a:p>
            <a:pPr>
              <a:defRPr/>
            </a:pPr>
            <a:fld id="{3AD1597A-4043-43CC-8DA5-DF9962AFB6AE}" type="slidenum">
              <a:rPr lang="en-US"/>
              <a:pPr>
                <a:defRPr/>
              </a:pPr>
              <a:t>‹#›</a:t>
            </a:fld>
            <a:endParaRPr lang="en-US"/>
          </a:p>
        </p:txBody>
      </p:sp>
    </p:spTree>
    <p:extLst>
      <p:ext uri="{BB962C8B-B14F-4D97-AF65-F5344CB8AC3E}">
        <p14:creationId xmlns:p14="http://schemas.microsoft.com/office/powerpoint/2010/main" val="73795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r>
              <a:rPr lang="en-US"/>
              <a:t>@AGIS 2016</a:t>
            </a:r>
          </a:p>
        </p:txBody>
      </p:sp>
      <p:sp>
        <p:nvSpPr>
          <p:cNvPr id="5" name="Slide Number Placeholder 3"/>
          <p:cNvSpPr>
            <a:spLocks noGrp="1"/>
          </p:cNvSpPr>
          <p:nvPr>
            <p:ph type="sldNum" sz="quarter" idx="12"/>
          </p:nvPr>
        </p:nvSpPr>
        <p:spPr/>
        <p:txBody>
          <a:bodyPr/>
          <a:lstStyle>
            <a:lvl1pPr>
              <a:defRPr/>
            </a:lvl1pPr>
          </a:lstStyle>
          <a:p>
            <a:pPr>
              <a:defRPr/>
            </a:pPr>
            <a:fld id="{0BE60D67-5409-461C-8662-6EB6BAEBF5C9}" type="slidenum">
              <a:rPr lang="en-US"/>
              <a:pPr>
                <a:defRPr/>
              </a:pPr>
              <a:t>‹#›</a:t>
            </a:fld>
            <a:endParaRPr lang="en-US"/>
          </a:p>
        </p:txBody>
      </p:sp>
    </p:spTree>
    <p:extLst>
      <p:ext uri="{BB962C8B-B14F-4D97-AF65-F5344CB8AC3E}">
        <p14:creationId xmlns:p14="http://schemas.microsoft.com/office/powerpoint/2010/main" val="15436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@AGIS 2016</a:t>
            </a:r>
          </a:p>
        </p:txBody>
      </p:sp>
      <p:sp>
        <p:nvSpPr>
          <p:cNvPr id="8" name="Slide Number Placeholder 6"/>
          <p:cNvSpPr>
            <a:spLocks noGrp="1"/>
          </p:cNvSpPr>
          <p:nvPr>
            <p:ph type="sldNum" sz="quarter" idx="12"/>
          </p:nvPr>
        </p:nvSpPr>
        <p:spPr/>
        <p:txBody>
          <a:bodyPr/>
          <a:lstStyle>
            <a:lvl1pPr>
              <a:defRPr/>
            </a:lvl1pPr>
          </a:lstStyle>
          <a:p>
            <a:pPr>
              <a:defRPr/>
            </a:pPr>
            <a:fld id="{2B669916-9110-4533-A9D1-04B0B5C3ED2E}" type="slidenum">
              <a:rPr lang="en-US"/>
              <a:pPr>
                <a:defRPr/>
              </a:pPr>
              <a:t>‹#›</a:t>
            </a:fld>
            <a:endParaRPr lang="en-US"/>
          </a:p>
        </p:txBody>
      </p:sp>
    </p:spTree>
    <p:extLst>
      <p:ext uri="{BB962C8B-B14F-4D97-AF65-F5344CB8AC3E}">
        <p14:creationId xmlns:p14="http://schemas.microsoft.com/office/powerpoint/2010/main" val="193365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@AGIS 2016</a:t>
            </a: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D4EACB41-12DE-4355-AEFE-87EF8B2A5CBA}" type="slidenum">
              <a:rPr lang="en-US"/>
              <a:pPr>
                <a:defRPr/>
              </a:pPr>
              <a:t>‹#›</a:t>
            </a:fld>
            <a:endParaRPr lang="en-US"/>
          </a:p>
        </p:txBody>
      </p:sp>
    </p:spTree>
    <p:extLst>
      <p:ext uri="{BB962C8B-B14F-4D97-AF65-F5344CB8AC3E}">
        <p14:creationId xmlns:p14="http://schemas.microsoft.com/office/powerpoint/2010/main" val="199868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074" name="Group 35"/>
          <p:cNvGrpSpPr>
            <a:grpSpLocks/>
          </p:cNvGrpSpPr>
          <p:nvPr/>
        </p:nvGrpSpPr>
        <p:grpSpPr bwMode="auto">
          <a:xfrm>
            <a:off x="0" y="228600"/>
            <a:ext cx="1981200" cy="6638925"/>
            <a:chOff x="2487613" y="285750"/>
            <a:chExt cx="2428875" cy="5654676"/>
          </a:xfrm>
        </p:grpSpPr>
        <p:sp>
          <p:nvSpPr>
            <p:cNvPr id="3094" name="Freeform 11"/>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12"/>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13"/>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14"/>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8" name="Freeform 15"/>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9" name="Freeform 16"/>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0" name="Freeform 17"/>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1" name="Freeform 18"/>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2" name="Freeform 19"/>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20"/>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4" name="Freeform 21"/>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5" name="Freeform 22"/>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5" name="Group 48"/>
          <p:cNvGrpSpPr>
            <a:grpSpLocks/>
          </p:cNvGrpSpPr>
          <p:nvPr/>
        </p:nvGrpSpPr>
        <p:grpSpPr bwMode="auto">
          <a:xfrm>
            <a:off x="20638" y="0"/>
            <a:ext cx="1952625" cy="6853238"/>
            <a:chOff x="6627813" y="195717"/>
            <a:chExt cx="1952625" cy="5678034"/>
          </a:xfrm>
        </p:grpSpPr>
        <p:sp>
          <p:nvSpPr>
            <p:cNvPr id="3082" name="Freeform 27"/>
            <p:cNvSpPr>
              <a:spLocks/>
            </p:cNvSpPr>
            <p:nvPr/>
          </p:nvSpPr>
          <p:spPr bwMode="auto">
            <a:xfrm>
              <a:off x="6627813" y="195717"/>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 name="Freeform 28"/>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29"/>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30"/>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31"/>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32"/>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33"/>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Freeform 34"/>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35"/>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1" name="Freeform 36"/>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2" name="Freeform 37"/>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3" name="Freeform 38"/>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8"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r>
              <a:rPr lang="en-US"/>
              <a:t>@AGIS 2016</a:t>
            </a: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hangingPunct="1">
              <a:defRPr sz="2000" smtClean="0">
                <a:solidFill>
                  <a:srgbClr val="FEFFFF"/>
                </a:solidFill>
              </a:defRPr>
            </a:lvl1pPr>
          </a:lstStyle>
          <a:p>
            <a:pPr>
              <a:defRPr/>
            </a:pPr>
            <a:fld id="{F9CA8B01-1345-41E8-B082-D68031E31E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hdr="0" dt="0"/>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anose="020B0502020202020204" pitchFamily="34" charset="0"/>
        </a:defRPr>
      </a:lvl2pPr>
      <a:lvl3pPr algn="l" defTabSz="457200" rtl="0" fontAlgn="base">
        <a:spcBef>
          <a:spcPct val="0"/>
        </a:spcBef>
        <a:spcAft>
          <a:spcPct val="0"/>
        </a:spcAft>
        <a:defRPr sz="3600">
          <a:solidFill>
            <a:srgbClr val="262626"/>
          </a:solidFill>
          <a:latin typeface="Century Gothic" panose="020B0502020202020204" pitchFamily="34" charset="0"/>
        </a:defRPr>
      </a:lvl3pPr>
      <a:lvl4pPr algn="l" defTabSz="457200" rtl="0" fontAlgn="base">
        <a:spcBef>
          <a:spcPct val="0"/>
        </a:spcBef>
        <a:spcAft>
          <a:spcPct val="0"/>
        </a:spcAft>
        <a:defRPr sz="3600">
          <a:solidFill>
            <a:srgbClr val="262626"/>
          </a:solidFill>
          <a:latin typeface="Century Gothic" panose="020B0502020202020204" pitchFamily="34" charset="0"/>
        </a:defRPr>
      </a:lvl4pPr>
      <a:lvl5pPr algn="l" defTabSz="457200" rtl="0" fontAlgn="base">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
          <p:cNvSpPr>
            <a:spLocks noGrp="1" noChangeArrowheads="1"/>
          </p:cNvSpPr>
          <p:nvPr>
            <p:ph type="subTitle" idx="4294967295"/>
          </p:nvPr>
        </p:nvSpPr>
        <p:spPr>
          <a:xfrm>
            <a:off x="650875" y="2602678"/>
            <a:ext cx="8631767" cy="4729833"/>
          </a:xfrm>
        </p:spPr>
        <p:txBody>
          <a:bodyPr rtlCol="0">
            <a:normAutofit fontScale="25000" lnSpcReduction="20000"/>
          </a:bodyPr>
          <a:lstStyle/>
          <a:p>
            <a:pPr marL="0" indent="0" algn="ctr" fontAlgn="auto">
              <a:lnSpc>
                <a:spcPct val="80000"/>
              </a:lnSpc>
              <a:spcAft>
                <a:spcPts val="0"/>
              </a:spcAft>
              <a:buFontTx/>
              <a:buNone/>
              <a:defRPr/>
            </a:pPr>
            <a:endParaRPr lang="en-US" sz="128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r>
              <a:rPr lang="en-US" sz="12800" b="1" dirty="0" err="1">
                <a:solidFill>
                  <a:schemeClr val="tx1">
                    <a:lumMod val="75000"/>
                    <a:lumOff val="25000"/>
                  </a:schemeClr>
                </a:solidFill>
                <a:latin typeface="Times New Roman" panose="02020603050405020304" pitchFamily="18" charset="0"/>
              </a:rPr>
              <a:t>Optimising</a:t>
            </a:r>
            <a:r>
              <a:rPr lang="en-US" sz="12800" b="1" dirty="0">
                <a:solidFill>
                  <a:schemeClr val="tx1">
                    <a:lumMod val="75000"/>
                    <a:lumOff val="25000"/>
                  </a:schemeClr>
                </a:solidFill>
                <a:latin typeface="Times New Roman" panose="02020603050405020304" pitchFamily="18" charset="0"/>
              </a:rPr>
              <a:t> Cadastral Services for African Development- the Case of AGIS</a:t>
            </a:r>
          </a:p>
          <a:p>
            <a:pPr marL="0" indent="0" algn="ctr" fontAlgn="auto">
              <a:lnSpc>
                <a:spcPct val="80000"/>
              </a:lnSpc>
              <a:spcAft>
                <a:spcPts val="0"/>
              </a:spcAft>
              <a:buFontTx/>
              <a:buNone/>
              <a:defRPr/>
            </a:pPr>
            <a:endParaRPr lang="en-US" sz="128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r>
              <a:rPr lang="en-US" sz="12800" b="1" dirty="0">
                <a:solidFill>
                  <a:schemeClr val="tx1">
                    <a:lumMod val="75000"/>
                    <a:lumOff val="25000"/>
                  </a:schemeClr>
                </a:solidFill>
                <a:latin typeface="Times New Roman" panose="02020603050405020304" pitchFamily="18" charset="0"/>
              </a:rPr>
              <a:t>By</a:t>
            </a:r>
          </a:p>
          <a:p>
            <a:pPr marL="0" indent="0" algn="ctr" fontAlgn="auto">
              <a:lnSpc>
                <a:spcPct val="80000"/>
              </a:lnSpc>
              <a:spcAft>
                <a:spcPts val="0"/>
              </a:spcAft>
              <a:buFontTx/>
              <a:buNone/>
              <a:defRPr/>
            </a:pPr>
            <a:endParaRPr lang="en-US" sz="128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r>
              <a:rPr lang="en-US" sz="12800" b="1" dirty="0">
                <a:solidFill>
                  <a:schemeClr val="tx1">
                    <a:lumMod val="75000"/>
                    <a:lumOff val="25000"/>
                  </a:schemeClr>
                </a:solidFill>
                <a:latin typeface="Times New Roman" panose="02020603050405020304" pitchFamily="18" charset="0"/>
              </a:rPr>
              <a:t>Isa Ibrahim Jalo </a:t>
            </a:r>
            <a:r>
              <a:rPr lang="en-US" sz="4800" b="1" dirty="0">
                <a:solidFill>
                  <a:schemeClr val="tx1">
                    <a:lumMod val="75000"/>
                    <a:lumOff val="25000"/>
                  </a:schemeClr>
                </a:solidFill>
                <a:latin typeface="Times New Roman" panose="02020603050405020304" pitchFamily="18" charset="0"/>
              </a:rPr>
              <a:t>Ph.D</a:t>
            </a:r>
          </a:p>
          <a:p>
            <a:pPr marL="0" indent="0" algn="ctr" fontAlgn="auto">
              <a:lnSpc>
                <a:spcPct val="80000"/>
              </a:lnSpc>
              <a:spcAft>
                <a:spcPts val="0"/>
              </a:spcAft>
              <a:buFontTx/>
              <a:buNone/>
              <a:defRPr/>
            </a:pPr>
            <a:endParaRPr lang="en-US" sz="72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endParaRPr lang="en-US" sz="72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endParaRPr lang="en-US" sz="72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endParaRPr lang="en-US" sz="7200" b="1" dirty="0">
              <a:solidFill>
                <a:schemeClr val="tx1">
                  <a:lumMod val="75000"/>
                  <a:lumOff val="25000"/>
                </a:schemeClr>
              </a:solidFill>
              <a:latin typeface="Times New Roman" panose="02020603050405020304" pitchFamily="18" charset="0"/>
            </a:endParaRPr>
          </a:p>
          <a:p>
            <a:pPr marL="0" indent="0" algn="ctr" fontAlgn="auto">
              <a:lnSpc>
                <a:spcPct val="80000"/>
              </a:lnSpc>
              <a:spcAft>
                <a:spcPts val="0"/>
              </a:spcAft>
              <a:buFontTx/>
              <a:buNone/>
              <a:defRPr/>
            </a:pPr>
            <a:r>
              <a:rPr lang="en-US" sz="7200" b="1" dirty="0">
                <a:solidFill>
                  <a:schemeClr val="tx1">
                    <a:lumMod val="75000"/>
                    <a:lumOff val="25000"/>
                  </a:schemeClr>
                </a:solidFill>
                <a:latin typeface="Times New Roman" panose="02020603050405020304" pitchFamily="18" charset="0"/>
              </a:rPr>
              <a:t>Director/CEO, Abuja Geographic Information Systems</a:t>
            </a:r>
          </a:p>
          <a:p>
            <a:pPr marL="0" indent="0" algn="ctr" fontAlgn="auto">
              <a:lnSpc>
                <a:spcPct val="80000"/>
              </a:lnSpc>
              <a:spcAft>
                <a:spcPts val="0"/>
              </a:spcAft>
              <a:buFontTx/>
              <a:buNone/>
              <a:defRPr/>
            </a:pPr>
            <a:r>
              <a:rPr lang="en-US" sz="7200" b="1" dirty="0">
                <a:solidFill>
                  <a:schemeClr val="tx1">
                    <a:lumMod val="75000"/>
                    <a:lumOff val="25000"/>
                  </a:schemeClr>
                </a:solidFill>
                <a:latin typeface="Times New Roman" panose="02020603050405020304" pitchFamily="18" charset="0"/>
              </a:rPr>
              <a:t>isajalo@agis.fcta.gov.ng</a:t>
            </a:r>
          </a:p>
          <a:p>
            <a:pPr marL="0" indent="0" algn="ctr" fontAlgn="auto">
              <a:lnSpc>
                <a:spcPct val="80000"/>
              </a:lnSpc>
              <a:spcAft>
                <a:spcPts val="0"/>
              </a:spcAft>
              <a:buFontTx/>
              <a:buNone/>
              <a:defRPr/>
            </a:pPr>
            <a:endParaRPr lang="en-GB" sz="2400" b="1" dirty="0">
              <a:solidFill>
                <a:schemeClr val="tx1">
                  <a:lumMod val="75000"/>
                  <a:lumOff val="25000"/>
                </a:schemeClr>
              </a:solidFill>
              <a:latin typeface="Times New Roman" panose="02020603050405020304" pitchFamily="18" charset="0"/>
            </a:endParaRPr>
          </a:p>
        </p:txBody>
      </p:sp>
      <p:pic>
        <p:nvPicPr>
          <p:cNvPr id="2048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75" y="6002338"/>
            <a:ext cx="87471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1</a:t>
            </a:fld>
            <a:endParaRPr lang="en-US"/>
          </a:p>
        </p:txBody>
      </p:sp>
      <p:pic>
        <p:nvPicPr>
          <p:cNvPr id="8" name="Picture 4" descr="AGIS_LOGO_3x3cm_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0901" y="191194"/>
            <a:ext cx="1328936" cy="1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B9730D17-A240-D042-8EF4-4AABEF21A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331" y="261429"/>
            <a:ext cx="1434224" cy="815383"/>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opy of IMG_5808"/>
          <p:cNvPicPr>
            <a:picLocks noChangeAspect="1" noChangeArrowheads="1"/>
          </p:cNvPicPr>
          <p:nvPr/>
        </p:nvPicPr>
        <p:blipFill>
          <a:blip r:embed="rId2" cstate="print"/>
          <a:srcRect/>
          <a:stretch>
            <a:fillRect/>
          </a:stretch>
        </p:blipFill>
        <p:spPr bwMode="auto">
          <a:xfrm>
            <a:off x="804069" y="1181958"/>
            <a:ext cx="7901241" cy="5112568"/>
          </a:xfrm>
          <a:prstGeom prst="rect">
            <a:avLst/>
          </a:prstGeom>
          <a:noFill/>
          <a:ln w="9525">
            <a:noFill/>
            <a:miter lim="800000"/>
            <a:headEnd/>
            <a:tailEnd/>
          </a:ln>
          <a:effectLst/>
        </p:spPr>
      </p:pic>
      <p:sp>
        <p:nvSpPr>
          <p:cNvPr id="4" name="TextBox 3"/>
          <p:cNvSpPr txBox="1"/>
          <p:nvPr/>
        </p:nvSpPr>
        <p:spPr>
          <a:xfrm>
            <a:off x="1331640" y="548680"/>
            <a:ext cx="8280920" cy="584775"/>
          </a:xfrm>
          <a:prstGeom prst="rect">
            <a:avLst/>
          </a:prstGeom>
          <a:noFill/>
        </p:spPr>
        <p:txBody>
          <a:bodyPr wrap="square" rtlCol="0">
            <a:spAutoFit/>
          </a:bodyPr>
          <a:lstStyle/>
          <a:p>
            <a:r>
              <a:rPr lang="en-US" sz="3200" b="1" dirty="0">
                <a:latin typeface="Comic Sans MS" pitchFamily="66" charset="0"/>
              </a:rPr>
              <a:t>RECORDS KEEPING BEFORE AGIS</a:t>
            </a:r>
          </a:p>
        </p:txBody>
      </p:sp>
      <p:sp>
        <p:nvSpPr>
          <p:cNvPr id="3" name="Slide Number Placeholder 2"/>
          <p:cNvSpPr>
            <a:spLocks noGrp="1"/>
          </p:cNvSpPr>
          <p:nvPr>
            <p:ph type="sldNum" sz="quarter" idx="12"/>
          </p:nvPr>
        </p:nvSpPr>
        <p:spPr/>
        <p:txBody>
          <a:bodyPr/>
          <a:lstStyle/>
          <a:p>
            <a:pPr>
              <a:defRPr/>
            </a:pPr>
            <a:fld id="{3AD1597A-4043-43CC-8DA5-DF9962AFB6AE}" type="slidenum">
              <a:rPr lang="en-US" smtClean="0"/>
              <a:pPr>
                <a:defRPr/>
              </a:pPr>
              <a:t>10</a:t>
            </a:fld>
            <a:endParaRPr lang="en-US"/>
          </a:p>
        </p:txBody>
      </p:sp>
      <p:sp>
        <p:nvSpPr>
          <p:cNvPr id="6" name="Footer Placeholder 1"/>
          <p:cNvSpPr>
            <a:spLocks noGrp="1"/>
          </p:cNvSpPr>
          <p:nvPr>
            <p:ph type="ftr" sz="quarter" idx="11"/>
          </p:nvPr>
        </p:nvSpPr>
        <p:spPr>
          <a:xfrm>
            <a:off x="1082154" y="6362278"/>
            <a:ext cx="1239437" cy="465243"/>
          </a:xfrm>
        </p:spPr>
        <p:txBody>
          <a:bodyPr/>
          <a:lstStyle/>
          <a:p>
            <a:pPr>
              <a:defRPr/>
            </a:pPr>
            <a:r>
              <a:rPr lang="en-US" sz="1100" b="1" dirty="0">
                <a:solidFill>
                  <a:srgbClr val="006600"/>
                </a:solidFill>
              </a:rPr>
              <a:t>@AfiCTA 2018</a:t>
            </a:r>
          </a:p>
        </p:txBody>
      </p:sp>
    </p:spTree>
    <p:extLst>
      <p:ext uri="{BB962C8B-B14F-4D97-AF65-F5344CB8AC3E}">
        <p14:creationId xmlns:p14="http://schemas.microsoft.com/office/powerpoint/2010/main" val="280302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idx="4294967295"/>
          </p:nvPr>
        </p:nvSpPr>
        <p:spPr>
          <a:xfrm>
            <a:off x="1500188" y="571500"/>
            <a:ext cx="8229600" cy="922338"/>
          </a:xfrm>
        </p:spPr>
        <p:txBody>
          <a:bodyPr/>
          <a:lstStyle/>
          <a:p>
            <a:r>
              <a:rPr lang="en-US" b="1" dirty="0">
                <a:solidFill>
                  <a:srgbClr val="008000"/>
                </a:solidFill>
              </a:rPr>
              <a:t>Problems in the Old system</a:t>
            </a:r>
          </a:p>
        </p:txBody>
      </p:sp>
      <p:sp>
        <p:nvSpPr>
          <p:cNvPr id="6150" name="Rectangle 3"/>
          <p:cNvSpPr>
            <a:spLocks noGrp="1" noChangeArrowheads="1"/>
          </p:cNvSpPr>
          <p:nvPr>
            <p:ph type="body" idx="4294967295"/>
          </p:nvPr>
        </p:nvSpPr>
        <p:spPr>
          <a:xfrm>
            <a:off x="1284288" y="1639341"/>
            <a:ext cx="7859712" cy="4525963"/>
          </a:xfrm>
        </p:spPr>
        <p:txBody>
          <a:bodyPr rtlCol="0">
            <a:normAutofit fontScale="92500" lnSpcReduction="10000"/>
          </a:bodyPr>
          <a:lstStyle/>
          <a:p>
            <a:pPr fontAlgn="auto">
              <a:lnSpc>
                <a:spcPct val="90000"/>
              </a:lnSpc>
              <a:spcAft>
                <a:spcPts val="0"/>
              </a:spcAft>
              <a:buFontTx/>
              <a:buNone/>
              <a:defRPr/>
            </a:pPr>
            <a:r>
              <a:rPr lang="en-US" sz="2400" dirty="0">
                <a:solidFill>
                  <a:schemeClr val="tx1">
                    <a:lumMod val="75000"/>
                    <a:lumOff val="25000"/>
                  </a:schemeClr>
                </a:solidFill>
              </a:rPr>
              <a:t>	</a:t>
            </a:r>
            <a:r>
              <a:rPr lang="en-US" sz="2400" b="1" dirty="0">
                <a:solidFill>
                  <a:schemeClr val="tx1">
                    <a:lumMod val="75000"/>
                    <a:lumOff val="25000"/>
                  </a:schemeClr>
                </a:solidFill>
              </a:rPr>
              <a:t>Challenges in the old manual system was basically lack of good records keeping which resulted in:</a:t>
            </a:r>
            <a:endParaRPr lang="en-US" sz="2400" b="1" dirty="0">
              <a:solidFill>
                <a:schemeClr val="tx1">
                  <a:lumMod val="75000"/>
                  <a:lumOff val="25000"/>
                </a:schemeClr>
              </a:solidFill>
              <a:latin typeface="Times New Roman" panose="02020603050405020304" pitchFamily="18" charset="0"/>
            </a:endParaRP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Unattended applications</a:t>
            </a: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Multiple allocations</a:t>
            </a: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Unclear situations in land allocation</a:t>
            </a: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Mismatches in land use</a:t>
            </a: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Encroachments on rights-of-way, property boundaries </a:t>
            </a:r>
            <a:endParaRPr lang="de-DE" sz="2400" dirty="0">
              <a:solidFill>
                <a:schemeClr val="tx1">
                  <a:lumMod val="75000"/>
                  <a:lumOff val="25000"/>
                </a:schemeClr>
              </a:solidFill>
              <a:latin typeface="Times New Roman" panose="02020603050405020304" pitchFamily="18" charset="0"/>
            </a:endParaRPr>
          </a:p>
          <a:p>
            <a:pPr fontAlgn="auto">
              <a:lnSpc>
                <a:spcPct val="90000"/>
              </a:lnSpc>
              <a:spcAft>
                <a:spcPts val="0"/>
              </a:spcAft>
              <a:buFont typeface="Wingdings 3" charset="2"/>
              <a:buChar char=""/>
              <a:defRPr/>
            </a:pPr>
            <a:r>
              <a:rPr lang="de-DE" sz="2400" dirty="0">
                <a:solidFill>
                  <a:schemeClr val="tx1">
                    <a:lumMod val="75000"/>
                    <a:lumOff val="25000"/>
                  </a:schemeClr>
                </a:solidFill>
                <a:latin typeface="Times New Roman" panose="02020603050405020304" pitchFamily="18" charset="0"/>
              </a:rPr>
              <a:t>Misuse of public properties</a:t>
            </a:r>
            <a:endParaRPr lang="en-GB" sz="2400" dirty="0">
              <a:solidFill>
                <a:schemeClr val="tx1">
                  <a:lumMod val="75000"/>
                  <a:lumOff val="25000"/>
                </a:schemeClr>
              </a:solidFill>
              <a:latin typeface="Times New Roman" panose="02020603050405020304" pitchFamily="18" charset="0"/>
            </a:endParaRP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Forgeries of land documents</a:t>
            </a:r>
          </a:p>
          <a:p>
            <a:pPr fontAlgn="auto">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Illegal allocations from "Parallel Office"</a:t>
            </a:r>
            <a:endParaRPr lang="de-DE" sz="2400" dirty="0">
              <a:solidFill>
                <a:schemeClr val="tx1">
                  <a:lumMod val="75000"/>
                  <a:lumOff val="25000"/>
                </a:schemeClr>
              </a:solidFill>
              <a:latin typeface="Times New Roman" panose="02020603050405020304" pitchFamily="18" charset="0"/>
            </a:endParaRPr>
          </a:p>
          <a:p>
            <a:pPr fontAlgn="auto">
              <a:lnSpc>
                <a:spcPct val="90000"/>
              </a:lnSpc>
              <a:spcAft>
                <a:spcPts val="0"/>
              </a:spcAft>
              <a:buFont typeface="Wingdings 3" charset="2"/>
              <a:buChar char=""/>
              <a:defRPr/>
            </a:pPr>
            <a:r>
              <a:rPr lang="de-DE" sz="2400" dirty="0">
                <a:solidFill>
                  <a:schemeClr val="tx1">
                    <a:lumMod val="75000"/>
                    <a:lumOff val="25000"/>
                  </a:schemeClr>
                </a:solidFill>
                <a:latin typeface="Times New Roman" panose="02020603050405020304" pitchFamily="18" charset="0"/>
              </a:rPr>
              <a:t>Inefficient revenue generation and collection</a:t>
            </a:r>
            <a:endParaRPr lang="en-US" sz="2400" dirty="0">
              <a:solidFill>
                <a:schemeClr val="tx1">
                  <a:lumMod val="75000"/>
                  <a:lumOff val="25000"/>
                </a:schemeClr>
              </a:solidFill>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11</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9332DE00-919D-394C-A831-B386F1BEF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47664" y="620688"/>
            <a:ext cx="4402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8000"/>
                </a:solidFill>
                <a:latin typeface="+mj-lt"/>
              </a:rPr>
              <a:t>Why Computerize?</a:t>
            </a:r>
          </a:p>
        </p:txBody>
      </p:sp>
      <p:sp>
        <p:nvSpPr>
          <p:cNvPr id="5" name="Rectangle 4"/>
          <p:cNvSpPr/>
          <p:nvPr/>
        </p:nvSpPr>
        <p:spPr>
          <a:xfrm>
            <a:off x="971600" y="1412776"/>
            <a:ext cx="7560840" cy="4401205"/>
          </a:xfrm>
          <a:prstGeom prst="rect">
            <a:avLst/>
          </a:prstGeom>
        </p:spPr>
        <p:txBody>
          <a:bodyPr wrap="square">
            <a:spAutoFit/>
          </a:bodyPr>
          <a:lstStyle/>
          <a:p>
            <a:r>
              <a:rPr lang="en-GB" sz="2800" dirty="0"/>
              <a:t>In realization of the above problems associated with manual system of record keeping and the</a:t>
            </a:r>
          </a:p>
          <a:p>
            <a:r>
              <a:rPr lang="en-GB" sz="2800" dirty="0"/>
              <a:t>rapid rate at which the City and its environs are growing, the past FCTA/FCDA made several attempts to computerise the system.</a:t>
            </a:r>
          </a:p>
          <a:p>
            <a:r>
              <a:rPr lang="en-GB" sz="2800" dirty="0"/>
              <a:t>Those attempts failed</a:t>
            </a:r>
          </a:p>
          <a:p>
            <a:r>
              <a:rPr lang="en-GB" sz="2800" dirty="0"/>
              <a:t>because of gross under estimation of enormity of the problems as well as the lack of strong</a:t>
            </a:r>
          </a:p>
          <a:p>
            <a:r>
              <a:rPr lang="en-GB" sz="2800" dirty="0"/>
              <a:t>political will to successfully pursue the actualisation of the exercise.</a:t>
            </a:r>
            <a:endParaRPr lang="en-US" sz="2800" dirty="0"/>
          </a:p>
        </p:txBody>
      </p:sp>
      <p:sp>
        <p:nvSpPr>
          <p:cNvPr id="7" name="Slide Number Placeholder 6"/>
          <p:cNvSpPr>
            <a:spLocks noGrp="1"/>
          </p:cNvSpPr>
          <p:nvPr>
            <p:ph type="sldNum" sz="quarter" idx="12"/>
          </p:nvPr>
        </p:nvSpPr>
        <p:spPr/>
        <p:txBody>
          <a:bodyPr/>
          <a:lstStyle/>
          <a:p>
            <a:pPr>
              <a:defRPr/>
            </a:pPr>
            <a:fld id="{3AD1597A-4043-43CC-8DA5-DF9962AFB6AE}" type="slidenum">
              <a:rPr lang="en-US" smtClean="0"/>
              <a:pPr>
                <a:defRPr/>
              </a:pPr>
              <a:t>12</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930E4A18-7B97-F642-A1E0-7960C79669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4164559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804069" y="951954"/>
            <a:ext cx="7923081" cy="446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fontAlgn="base">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fontAlgn="auto" hangingPunct="1">
              <a:lnSpc>
                <a:spcPct val="90000"/>
              </a:lnSpc>
              <a:spcAft>
                <a:spcPts val="0"/>
              </a:spcAft>
              <a:buFontTx/>
              <a:buNone/>
              <a:defRPr/>
            </a:pPr>
            <a:endParaRPr lang="en-US" b="1" dirty="0">
              <a:solidFill>
                <a:schemeClr val="tx1">
                  <a:lumMod val="75000"/>
                  <a:lumOff val="25000"/>
                </a:schemeClr>
              </a:solidFill>
              <a:latin typeface="Times New Roman" panose="02020603050405020304" pitchFamily="18" charset="0"/>
            </a:endParaRP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Computerization of the Land Registry</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Computerization of the Cadastral maps of Phases 1,2 &amp; 3 of the FCC</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Identification of multiple allocations of plots and eliminate them</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Subsequently to fully computerize the remaining phases of the City and the remaining parts of the FCT</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Provisions of land data, as well as detailed maps of the City and those of the Area Councils (i.e. municipal and local government administration)</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The products at the end should include information related to the ownership of plots as well as historical information such as changes in property ownership etc.</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To be able to set up Abuja Geographic Information Systems (AGIS) as only source of geospatial information for the FCT.</a:t>
            </a:r>
          </a:p>
          <a:p>
            <a:pPr eaLnBrk="1" fontAlgn="auto" hangingPunct="1">
              <a:lnSpc>
                <a:spcPct val="90000"/>
              </a:lnSpc>
              <a:spcAft>
                <a:spcPts val="0"/>
              </a:spcAft>
              <a:buFont typeface="Wingdings 3" charset="2"/>
              <a:buChar char=""/>
              <a:defRPr/>
            </a:pPr>
            <a:r>
              <a:rPr lang="en-GB" dirty="0">
                <a:solidFill>
                  <a:schemeClr val="tx1">
                    <a:lumMod val="75000"/>
                    <a:lumOff val="25000"/>
                  </a:schemeClr>
                </a:solidFill>
                <a:latin typeface="Times New Roman" panose="02020603050405020304" pitchFamily="18" charset="0"/>
              </a:rPr>
              <a:t>The system should guarantee CONTINUITY, SCALABILITY, FLEXIBILITY,</a:t>
            </a:r>
          </a:p>
          <a:p>
            <a:pPr marL="0" indent="0" eaLnBrk="1" fontAlgn="auto" hangingPunct="1">
              <a:lnSpc>
                <a:spcPct val="90000"/>
              </a:lnSpc>
              <a:spcAft>
                <a:spcPts val="0"/>
              </a:spcAft>
              <a:buNone/>
              <a:defRPr/>
            </a:pPr>
            <a:r>
              <a:rPr lang="en-GB" dirty="0">
                <a:solidFill>
                  <a:schemeClr val="tx1">
                    <a:lumMod val="75000"/>
                    <a:lumOff val="25000"/>
                  </a:schemeClr>
                </a:solidFill>
                <a:latin typeface="Times New Roman" panose="02020603050405020304" pitchFamily="18" charset="0"/>
              </a:rPr>
              <a:t>CONSISTENCY, and SUSTAINABILITY</a:t>
            </a:r>
          </a:p>
        </p:txBody>
      </p:sp>
      <p:sp>
        <p:nvSpPr>
          <p:cNvPr id="4" name="Title 3"/>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8000"/>
                </a:solidFill>
                <a:latin typeface="+mj-lt"/>
              </a:rPr>
              <a:t>Objectives of the AGIS Project</a:t>
            </a:r>
          </a:p>
        </p:txBody>
      </p:sp>
      <p:sp>
        <p:nvSpPr>
          <p:cNvPr id="6" name="Slide Number Placeholder 5"/>
          <p:cNvSpPr>
            <a:spLocks noGrp="1"/>
          </p:cNvSpPr>
          <p:nvPr>
            <p:ph type="sldNum" sz="quarter" idx="12"/>
          </p:nvPr>
        </p:nvSpPr>
        <p:spPr/>
        <p:txBody>
          <a:bodyPr/>
          <a:lstStyle/>
          <a:p>
            <a:pPr>
              <a:defRPr/>
            </a:pPr>
            <a:fld id="{3AD1597A-4043-43CC-8DA5-DF9962AFB6AE}" type="slidenum">
              <a:rPr lang="en-US" smtClean="0"/>
              <a:pPr>
                <a:defRPr/>
              </a:pPr>
              <a:t>13</a:t>
            </a:fld>
            <a:endParaRPr lang="en-US"/>
          </a:p>
        </p:txBody>
      </p:sp>
      <p:sp>
        <p:nvSpPr>
          <p:cNvPr id="7"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C6BF2A5B-17A0-DB46-BA00-B23EA6D37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352373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20688"/>
            <a:ext cx="6803264" cy="788666"/>
          </a:xfrm>
        </p:spPr>
        <p:txBody>
          <a:bodyPr/>
          <a:lstStyle/>
          <a:p>
            <a:r>
              <a:rPr lang="en-US" b="1" dirty="0">
                <a:solidFill>
                  <a:srgbClr val="006600"/>
                </a:solidFill>
              </a:rPr>
              <a:t>FCT Land related Department</a:t>
            </a:r>
          </a:p>
        </p:txBody>
      </p:sp>
      <p:sp>
        <p:nvSpPr>
          <p:cNvPr id="4" name="Rectangle 3"/>
          <p:cNvSpPr txBox="1">
            <a:spLocks noChangeArrowheads="1"/>
          </p:cNvSpPr>
          <p:nvPr/>
        </p:nvSpPr>
        <p:spPr bwMode="auto">
          <a:xfrm>
            <a:off x="1671642" y="1409354"/>
            <a:ext cx="6480720"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fontAlgn="base">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fontAlgn="auto" hangingPunct="1">
              <a:lnSpc>
                <a:spcPct val="90000"/>
              </a:lnSpc>
              <a:spcAft>
                <a:spcPts val="0"/>
              </a:spcAft>
              <a:buFontTx/>
              <a:buNone/>
              <a:defRPr/>
            </a:pPr>
            <a:endParaRPr lang="en-US" sz="2400" b="1" dirty="0">
              <a:solidFill>
                <a:schemeClr val="tx1">
                  <a:lumMod val="75000"/>
                  <a:lumOff val="25000"/>
                </a:schemeClr>
              </a:solidFill>
              <a:latin typeface="Times New Roman" panose="02020603050405020304" pitchFamily="18" charset="0"/>
            </a:endParaRP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Land Administration</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Urban and Regional Planning</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Development Control</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Survey and Mapping</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Resettlement and Compensation</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Engineering Services</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FCT Water Board</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Abuja Environmental Protection Board,(AEPB)</a:t>
            </a:r>
          </a:p>
          <a:p>
            <a:pPr eaLnBrk="1" fontAlgn="auto" hangingPunct="1">
              <a:lnSpc>
                <a:spcPct val="9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rPr>
              <a:t>Satellite Towns Development Agency,(STDA)</a:t>
            </a:r>
          </a:p>
          <a:p>
            <a:pPr eaLnBrk="1" fontAlgn="auto" hangingPunct="1">
              <a:lnSpc>
                <a:spcPct val="90000"/>
              </a:lnSpc>
              <a:spcAft>
                <a:spcPts val="0"/>
              </a:spcAft>
              <a:buFont typeface="Wingdings 3" charset="2"/>
              <a:buChar char=""/>
              <a:defRPr/>
            </a:pPr>
            <a:endParaRPr lang="en-GB" sz="2400" dirty="0">
              <a:solidFill>
                <a:schemeClr val="tx1">
                  <a:lumMod val="75000"/>
                  <a:lumOff val="25000"/>
                </a:scheme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a:defRPr/>
            </a:pPr>
            <a:fld id="{3AD1597A-4043-43CC-8DA5-DF9962AFB6AE}" type="slidenum">
              <a:rPr lang="en-US" smtClean="0"/>
              <a:pPr>
                <a:defRPr/>
              </a:pPr>
              <a:t>14</a:t>
            </a:fld>
            <a:endParaRPr lang="en-US"/>
          </a:p>
        </p:txBody>
      </p:sp>
      <p:sp>
        <p:nvSpPr>
          <p:cNvPr id="7"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3" name="Picture 3">
            <a:extLst>
              <a:ext uri="{FF2B5EF4-FFF2-40B4-BE49-F238E27FC236}">
                <a16:creationId xmlns:a16="http://schemas.microsoft.com/office/drawing/2014/main" id="{57C3A8EE-1B70-0045-B70F-A32736EAE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214323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187624" y="2420888"/>
            <a:ext cx="6589200" cy="1280890"/>
          </a:xfrm>
        </p:spPr>
        <p:txBody>
          <a:bodyPr/>
          <a:lstStyle/>
          <a:p>
            <a:pPr algn="ctr"/>
            <a:r>
              <a:rPr lang="en-US" altLang="en-US" sz="6600" b="1" dirty="0">
                <a:solidFill>
                  <a:srgbClr val="008000"/>
                </a:solidFill>
                <a:latin typeface="Times New Roman" panose="02020603050405020304" pitchFamily="18" charset="0"/>
              </a:rPr>
              <a:t>DATA </a:t>
            </a:r>
            <a:br>
              <a:rPr lang="en-US" altLang="en-US" sz="6600" b="1" dirty="0">
                <a:solidFill>
                  <a:srgbClr val="008000"/>
                </a:solidFill>
                <a:latin typeface="Times New Roman" panose="02020603050405020304" pitchFamily="18" charset="0"/>
              </a:rPr>
            </a:br>
            <a:r>
              <a:rPr lang="en-US" altLang="en-US" sz="6600" b="1" dirty="0">
                <a:solidFill>
                  <a:srgbClr val="008000"/>
                </a:solidFill>
                <a:latin typeface="Times New Roman" panose="02020603050405020304" pitchFamily="18" charset="0"/>
              </a:rPr>
              <a:t>SOURCES</a:t>
            </a:r>
            <a:endParaRPr lang="en-GB" altLang="en-US" sz="6600" b="1" dirty="0">
              <a:solidFill>
                <a:srgbClr val="008000"/>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3AD1597A-4043-43CC-8DA5-DF9962AFB6AE}" type="slidenum">
              <a:rPr lang="en-US" smtClean="0"/>
              <a:pPr>
                <a:defRPr/>
              </a:pPr>
              <a:t>15</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3167AF4A-4A8B-8F41-BF26-44CA49709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3424866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idx="4294967295"/>
          </p:nvPr>
        </p:nvSpPr>
        <p:spPr>
          <a:xfrm>
            <a:off x="1403350" y="557258"/>
            <a:ext cx="7740650" cy="936625"/>
          </a:xfrm>
        </p:spPr>
        <p:txBody>
          <a:bodyPr rtlCol="0">
            <a:noAutofit/>
          </a:bodyPr>
          <a:lstStyle/>
          <a:p>
            <a:pPr fontAlgn="auto">
              <a:spcAft>
                <a:spcPts val="0"/>
              </a:spcAft>
              <a:defRPr/>
            </a:pPr>
            <a:r>
              <a:rPr lang="en-US" b="1" dirty="0">
                <a:solidFill>
                  <a:srgbClr val="008000"/>
                </a:solidFill>
              </a:rPr>
              <a:t>Primary Data Sources for AGIS</a:t>
            </a:r>
            <a:endParaRPr lang="en-GB" b="1" dirty="0">
              <a:solidFill>
                <a:srgbClr val="008000"/>
              </a:solidFill>
            </a:endParaRPr>
          </a:p>
        </p:txBody>
      </p:sp>
      <p:grpSp>
        <p:nvGrpSpPr>
          <p:cNvPr id="2" name="Diagram 3"/>
          <p:cNvGrpSpPr>
            <a:grpSpLocks/>
          </p:cNvGrpSpPr>
          <p:nvPr/>
        </p:nvGrpSpPr>
        <p:grpSpPr bwMode="auto">
          <a:xfrm>
            <a:off x="396000" y="1593055"/>
            <a:ext cx="8229600" cy="4525963"/>
            <a:chOff x="288" y="737"/>
            <a:chExt cx="5184" cy="2851"/>
          </a:xfrm>
        </p:grpSpPr>
        <p:graphicFrame>
          <p:nvGraphicFramePr>
            <p:cNvPr id="5" name="Diagram 4"/>
            <p:cNvGraphicFramePr/>
            <p:nvPr>
              <p:extLst>
                <p:ext uri="{D42A27DB-BD31-4B8C-83A1-F6EECF244321}">
                  <p14:modId xmlns:p14="http://schemas.microsoft.com/office/powerpoint/2010/main" val="2129671471"/>
                </p:ext>
              </p:extLst>
            </p:nvPr>
          </p:nvGraphicFramePr>
          <p:xfrm>
            <a:off x="288" y="737"/>
            <a:ext cx="5184" cy="2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1"/>
            <p:cNvSpPr txBox="1">
              <a:spLocks noChangeArrowheads="1"/>
            </p:cNvSpPr>
            <p:nvPr/>
          </p:nvSpPr>
          <p:spPr bwMode="auto">
            <a:xfrm>
              <a:off x="2400" y="1457"/>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rPr>
                <a:t>Surveying &amp; Mapping</a:t>
              </a:r>
              <a:endParaRPr kumimoji="0" lang="en-GB" sz="1200" b="0" i="0" u="none" strike="noStrike" cap="none" normalizeH="0" baseline="0" dirty="0">
                <a:ln>
                  <a:noFill/>
                </a:ln>
                <a:solidFill>
                  <a:schemeClr val="tx1"/>
                </a:solidFill>
                <a:effectLst/>
                <a:latin typeface="Times New Roman" panose="02020603050405020304" pitchFamily="18" charset="0"/>
              </a:endParaRPr>
            </a:p>
          </p:txBody>
        </p:sp>
        <p:sp>
          <p:nvSpPr>
            <p:cNvPr id="4" name="Text Box 12"/>
            <p:cNvSpPr txBox="1">
              <a:spLocks noChangeArrowheads="1"/>
            </p:cNvSpPr>
            <p:nvPr/>
          </p:nvSpPr>
          <p:spPr bwMode="auto">
            <a:xfrm>
              <a:off x="1778" y="2513"/>
              <a:ext cx="8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rPr>
                <a:t>Urban &amp; Regional Planning</a:t>
              </a:r>
              <a:endParaRPr kumimoji="0" lang="en-GB" sz="1200" b="1" i="0" u="none" strike="noStrike" cap="none" normalizeH="0" baseline="0" dirty="0">
                <a:ln>
                  <a:noFill/>
                </a:ln>
                <a:solidFill>
                  <a:schemeClr val="tx1"/>
                </a:solidFill>
                <a:effectLst/>
                <a:latin typeface="Times New Roman" panose="02020603050405020304" pitchFamily="18" charset="0"/>
              </a:endParaRPr>
            </a:p>
          </p:txBody>
        </p:sp>
      </p:grpSp>
      <p:sp>
        <p:nvSpPr>
          <p:cNvPr id="1039" name="Text Box 13"/>
          <p:cNvSpPr txBox="1">
            <a:spLocks noChangeArrowheads="1"/>
          </p:cNvSpPr>
          <p:nvPr/>
        </p:nvSpPr>
        <p:spPr bwMode="auto">
          <a:xfrm>
            <a:off x="4185363" y="3787080"/>
            <a:ext cx="1005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sz="2000" b="1" i="1" dirty="0">
                <a:solidFill>
                  <a:srgbClr val="CC0000"/>
                </a:solidFill>
                <a:latin typeface="Arial" panose="020B0604020202020204" pitchFamily="34" charset="0"/>
              </a:rPr>
              <a:t>AGIS</a:t>
            </a:r>
            <a:endParaRPr lang="en-GB" sz="1200" b="1" i="1" dirty="0">
              <a:solidFill>
                <a:srgbClr val="CC0000"/>
              </a:solidFill>
              <a:latin typeface="Arial" panose="020B0604020202020204" pitchFamily="34" charset="0"/>
            </a:endParaRPr>
          </a:p>
        </p:txBody>
      </p:sp>
      <p:sp>
        <p:nvSpPr>
          <p:cNvPr id="1040" name="Text Box 14"/>
          <p:cNvSpPr txBox="1">
            <a:spLocks noChangeArrowheads="1"/>
          </p:cNvSpPr>
          <p:nvPr/>
        </p:nvSpPr>
        <p:spPr bwMode="auto">
          <a:xfrm>
            <a:off x="5102382" y="4419600"/>
            <a:ext cx="11978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sz="1200" b="1" dirty="0">
                <a:solidFill>
                  <a:schemeClr val="tx1"/>
                </a:solidFill>
                <a:latin typeface="Times New Roman" panose="02020603050405020304" pitchFamily="18" charset="0"/>
              </a:rPr>
              <a:t>Land Admin.</a:t>
            </a:r>
            <a:endParaRPr lang="en-GB" sz="1200" b="1" dirty="0">
              <a:solidFill>
                <a:schemeClr val="tx1"/>
              </a:solidFill>
              <a:latin typeface="Times New Roman" panose="02020603050405020304" pitchFamily="18" charset="0"/>
            </a:endParaRPr>
          </a:p>
        </p:txBody>
      </p:sp>
      <p:sp>
        <p:nvSpPr>
          <p:cNvPr id="1041" name="Text Box 15"/>
          <p:cNvSpPr txBox="1">
            <a:spLocks noChangeArrowheads="1"/>
          </p:cNvSpPr>
          <p:nvPr/>
        </p:nvSpPr>
        <p:spPr bwMode="auto">
          <a:xfrm>
            <a:off x="3327740" y="1433513"/>
            <a:ext cx="23622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000" b="1">
                <a:solidFill>
                  <a:schemeClr val="tx1"/>
                </a:solidFill>
                <a:latin typeface="Times New Roman" panose="02020603050405020304" pitchFamily="18" charset="0"/>
              </a:rPr>
              <a:t>Topo Maps, Cadastral Maps, Cadastral Plans, Survey Data, etc.</a:t>
            </a:r>
            <a:endParaRPr lang="en-GB" sz="1000" b="1">
              <a:solidFill>
                <a:schemeClr val="tx1"/>
              </a:solidFill>
              <a:latin typeface="Times New Roman" panose="02020603050405020304" pitchFamily="18" charset="0"/>
            </a:endParaRPr>
          </a:p>
        </p:txBody>
      </p:sp>
      <p:sp>
        <p:nvSpPr>
          <p:cNvPr id="1042" name="Text Box 16"/>
          <p:cNvSpPr txBox="1">
            <a:spLocks noChangeArrowheads="1"/>
          </p:cNvSpPr>
          <p:nvPr/>
        </p:nvSpPr>
        <p:spPr bwMode="auto">
          <a:xfrm>
            <a:off x="6553200" y="4324736"/>
            <a:ext cx="2057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dirty="0">
                <a:solidFill>
                  <a:schemeClr val="tx1"/>
                </a:solidFill>
                <a:latin typeface="Times New Roman" panose="02020603050405020304" pitchFamily="18" charset="0"/>
              </a:rPr>
              <a:t>Records of plot ownership from Files and Registers</a:t>
            </a:r>
            <a:endParaRPr lang="en-GB" sz="1200" b="1" dirty="0">
              <a:solidFill>
                <a:schemeClr val="tx1"/>
              </a:solidFill>
              <a:latin typeface="Times New Roman" panose="02020603050405020304" pitchFamily="18" charset="0"/>
            </a:endParaRPr>
          </a:p>
        </p:txBody>
      </p:sp>
      <p:sp>
        <p:nvSpPr>
          <p:cNvPr id="1043" name="Text Box 17"/>
          <p:cNvSpPr txBox="1">
            <a:spLocks noChangeArrowheads="1"/>
          </p:cNvSpPr>
          <p:nvPr/>
        </p:nvSpPr>
        <p:spPr bwMode="auto">
          <a:xfrm>
            <a:off x="533400" y="4419600"/>
            <a:ext cx="2057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dirty="0" err="1">
                <a:solidFill>
                  <a:schemeClr val="tx1"/>
                </a:solidFill>
                <a:latin typeface="Times New Roman" panose="02020603050405020304" pitchFamily="18" charset="0"/>
              </a:rPr>
              <a:t>Landuse</a:t>
            </a:r>
            <a:r>
              <a:rPr lang="en-US" sz="1200" b="1" dirty="0">
                <a:solidFill>
                  <a:schemeClr val="tx1"/>
                </a:solidFill>
                <a:latin typeface="Times New Roman" panose="02020603050405020304" pitchFamily="18" charset="0"/>
              </a:rPr>
              <a:t> plans, Layout plans, Subdivision plans</a:t>
            </a:r>
            <a:endParaRPr lang="en-GB" sz="1200" b="1" dirty="0">
              <a:solidFill>
                <a:schemeClr val="tx1"/>
              </a:solidFill>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a:defRPr/>
            </a:pPr>
            <a:fld id="{0BE60D67-5409-461C-8662-6EB6BAEBF5C9}" type="slidenum">
              <a:rPr lang="en-US" smtClean="0"/>
              <a:pPr>
                <a:defRPr/>
              </a:pPr>
              <a:t>16</a:t>
            </a:fld>
            <a:endParaRPr lang="en-US"/>
          </a:p>
        </p:txBody>
      </p:sp>
      <p:sp>
        <p:nvSpPr>
          <p:cNvPr id="1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idx="4294967295"/>
          </p:nvPr>
        </p:nvSpPr>
        <p:spPr>
          <a:xfrm>
            <a:off x="1448856" y="620713"/>
            <a:ext cx="6913562" cy="762000"/>
          </a:xfrm>
        </p:spPr>
        <p:txBody>
          <a:bodyPr/>
          <a:lstStyle/>
          <a:p>
            <a:r>
              <a:rPr lang="en-US" altLang="en-US" sz="3200" b="1" dirty="0">
                <a:solidFill>
                  <a:srgbClr val="008000"/>
                </a:solidFill>
                <a:latin typeface="Times New Roman" panose="02020603050405020304" pitchFamily="18" charset="0"/>
              </a:rPr>
              <a:t>DATA FROM SURVEYING AND MAPPING DEPARTMENT</a:t>
            </a:r>
            <a:endParaRPr lang="en-GB" altLang="en-US" sz="3200" b="1" dirty="0">
              <a:solidFill>
                <a:srgbClr val="008000"/>
              </a:solidFill>
              <a:latin typeface="Times New Roman" panose="02020603050405020304" pitchFamily="18" charset="0"/>
            </a:endParaRPr>
          </a:p>
        </p:txBody>
      </p:sp>
      <p:sp>
        <p:nvSpPr>
          <p:cNvPr id="12294" name="Rectangle 3"/>
          <p:cNvSpPr>
            <a:spLocks noGrp="1" noChangeArrowheads="1"/>
          </p:cNvSpPr>
          <p:nvPr>
            <p:ph type="body" idx="4294967295"/>
          </p:nvPr>
        </p:nvSpPr>
        <p:spPr>
          <a:xfrm>
            <a:off x="971600" y="1844824"/>
            <a:ext cx="7556500" cy="3303903"/>
          </a:xfrm>
        </p:spPr>
        <p:txBody>
          <a:bodyPr/>
          <a:lstStyle/>
          <a:p>
            <a:pPr>
              <a:lnSpc>
                <a:spcPct val="90000"/>
              </a:lnSpc>
              <a:buFontTx/>
              <a:buNone/>
            </a:pPr>
            <a:endParaRPr lang="en-US" altLang="en-US" sz="2800" dirty="0"/>
          </a:p>
          <a:p>
            <a:pPr>
              <a:lnSpc>
                <a:spcPct val="90000"/>
              </a:lnSpc>
            </a:pPr>
            <a:r>
              <a:rPr lang="en-US" altLang="en-US" sz="2400" dirty="0">
                <a:latin typeface="Times New Roman" panose="02020603050405020304" pitchFamily="18" charset="0"/>
              </a:rPr>
              <a:t>Topographical Maps (1:250,000; 1:100,000; 1:50,000; 1:10,000)</a:t>
            </a:r>
          </a:p>
          <a:p>
            <a:pPr>
              <a:lnSpc>
                <a:spcPct val="90000"/>
              </a:lnSpc>
            </a:pPr>
            <a:r>
              <a:rPr lang="en-US" altLang="en-US" sz="2400" dirty="0">
                <a:latin typeface="Times New Roman" panose="02020603050405020304" pitchFamily="18" charset="0"/>
              </a:rPr>
              <a:t>Cadastral Maps (1:5,000, 1:2,000 &amp; 1:1,000)</a:t>
            </a:r>
          </a:p>
          <a:p>
            <a:pPr>
              <a:lnSpc>
                <a:spcPct val="90000"/>
              </a:lnSpc>
            </a:pPr>
            <a:r>
              <a:rPr lang="en-US" altLang="en-US" sz="2400" dirty="0">
                <a:latin typeface="Times New Roman" panose="02020603050405020304" pitchFamily="18" charset="0"/>
              </a:rPr>
              <a:t>Cadastral Plans (Layouts and Titled Deeds Plans – TDP)</a:t>
            </a:r>
          </a:p>
          <a:p>
            <a:pPr>
              <a:lnSpc>
                <a:spcPct val="90000"/>
              </a:lnSpc>
            </a:pPr>
            <a:r>
              <a:rPr lang="en-US" altLang="en-US" sz="2400" dirty="0">
                <a:latin typeface="Times New Roman" panose="02020603050405020304" pitchFamily="18" charset="0"/>
              </a:rPr>
              <a:t>Survey Data (Plot No., Property Beacon Nos, Coordinates, Bearings, Distances and Size of plot)</a:t>
            </a:r>
            <a:endParaRPr lang="en-GB" altLang="en-US" sz="2400" dirty="0">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17</a:t>
            </a:fld>
            <a:endParaRPr lang="en-US"/>
          </a:p>
        </p:txBody>
      </p:sp>
      <p:sp>
        <p:nvSpPr>
          <p:cNvPr id="9"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89FEC168-0438-1B4D-9099-1EAC5A886B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5938383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5"/>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204EE1E8-45BB-493E-B1A1-D2BCF8F1F8E1}" type="slidenum">
              <a:rPr lang="en-US" altLang="en-US" sz="1400"/>
              <a:pPr algn="r"/>
              <a:t>18</a:t>
            </a:fld>
            <a:endParaRPr lang="en-US" altLang="en-US" sz="1400" dirty="0"/>
          </a:p>
        </p:txBody>
      </p:sp>
      <p:sp>
        <p:nvSpPr>
          <p:cNvPr id="15365" name="Rectangle 2"/>
          <p:cNvSpPr>
            <a:spLocks noGrp="1" noChangeArrowheads="1"/>
          </p:cNvSpPr>
          <p:nvPr>
            <p:ph type="body" idx="4294967295"/>
          </p:nvPr>
        </p:nvSpPr>
        <p:spPr>
          <a:xfrm>
            <a:off x="1218655" y="2348880"/>
            <a:ext cx="7488237" cy="2592288"/>
          </a:xfrm>
        </p:spPr>
        <p:txBody>
          <a:bodyPr/>
          <a:lstStyle/>
          <a:p>
            <a:r>
              <a:rPr lang="en-US" altLang="en-US" sz="2400" dirty="0">
                <a:latin typeface="Times New Roman" panose="02020603050405020304" pitchFamily="18" charset="0"/>
              </a:rPr>
              <a:t>Land use Plans</a:t>
            </a:r>
          </a:p>
          <a:p>
            <a:r>
              <a:rPr lang="en-US" altLang="en-US" sz="2400" dirty="0">
                <a:latin typeface="Times New Roman" panose="02020603050405020304" pitchFamily="18" charset="0"/>
              </a:rPr>
              <a:t>Detailed Site Development Plans</a:t>
            </a:r>
          </a:p>
          <a:p>
            <a:r>
              <a:rPr lang="en-US" altLang="en-US" sz="2400" dirty="0">
                <a:latin typeface="Times New Roman" panose="02020603050405020304" pitchFamily="18" charset="0"/>
              </a:rPr>
              <a:t>Subdivision Layout Plans, etc.</a:t>
            </a:r>
          </a:p>
          <a:p>
            <a:pPr>
              <a:buFontTx/>
              <a:buNone/>
            </a:pPr>
            <a:endParaRPr lang="en-GB" altLang="en-US" sz="2400" dirty="0">
              <a:latin typeface="Times New Roman" panose="02020603050405020304" pitchFamily="18" charset="0"/>
            </a:endParaRPr>
          </a:p>
        </p:txBody>
      </p:sp>
      <p:sp>
        <p:nvSpPr>
          <p:cNvPr id="15366" name="Rectangle 3"/>
          <p:cNvSpPr>
            <a:spLocks noGrp="1" noChangeArrowheads="1"/>
          </p:cNvSpPr>
          <p:nvPr>
            <p:ph type="title" idx="4294967295"/>
          </p:nvPr>
        </p:nvSpPr>
        <p:spPr>
          <a:xfrm>
            <a:off x="1475656" y="623888"/>
            <a:ext cx="7416824" cy="1281112"/>
          </a:xfrm>
          <a:noFill/>
        </p:spPr>
        <p:txBody>
          <a:bodyPr/>
          <a:lstStyle/>
          <a:p>
            <a:r>
              <a:rPr lang="en-US" altLang="en-US" sz="3200" b="1" dirty="0">
                <a:solidFill>
                  <a:srgbClr val="008000"/>
                </a:solidFill>
                <a:latin typeface="Times New Roman" panose="02020603050405020304" pitchFamily="18" charset="0"/>
              </a:rPr>
              <a:t>DATA FROM URBAN AND REGIONAL PLANNING DEPARTMENT</a:t>
            </a:r>
            <a:endParaRPr lang="en-GB" altLang="en-US" sz="3200" b="1" dirty="0">
              <a:solidFill>
                <a:srgbClr val="008000"/>
              </a:solidFill>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18</a:t>
            </a:fld>
            <a:endParaRPr lang="en-US"/>
          </a:p>
        </p:txBody>
      </p:sp>
      <p:sp>
        <p:nvSpPr>
          <p:cNvPr id="9"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F7173E1B-6D28-924A-BBC6-D78DCF307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307277" cy="743211"/>
          </a:xfrm>
          <a:prstGeom prst="rect">
            <a:avLst/>
          </a:prstGeom>
        </p:spPr>
      </p:pic>
    </p:spTree>
    <p:extLst>
      <p:ext uri="{BB962C8B-B14F-4D97-AF65-F5344CB8AC3E}">
        <p14:creationId xmlns:p14="http://schemas.microsoft.com/office/powerpoint/2010/main" val="15329965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47664" y="476672"/>
            <a:ext cx="6948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anose="020B0502020202020204" pitchFamily="34" charset="0"/>
              </a:defRPr>
            </a:lvl2pPr>
            <a:lvl3pPr algn="l" defTabSz="457200" rtl="0" fontAlgn="base">
              <a:spcBef>
                <a:spcPct val="0"/>
              </a:spcBef>
              <a:spcAft>
                <a:spcPct val="0"/>
              </a:spcAft>
              <a:defRPr sz="3600">
                <a:solidFill>
                  <a:srgbClr val="262626"/>
                </a:solidFill>
                <a:latin typeface="Century Gothic" panose="020B0502020202020204" pitchFamily="34" charset="0"/>
              </a:defRPr>
            </a:lvl3pPr>
            <a:lvl4pPr algn="l" defTabSz="457200" rtl="0" fontAlgn="base">
              <a:spcBef>
                <a:spcPct val="0"/>
              </a:spcBef>
              <a:spcAft>
                <a:spcPct val="0"/>
              </a:spcAft>
              <a:defRPr sz="3600">
                <a:solidFill>
                  <a:srgbClr val="262626"/>
                </a:solidFill>
                <a:latin typeface="Century Gothic" panose="020B0502020202020204" pitchFamily="34" charset="0"/>
              </a:defRPr>
            </a:lvl4pPr>
            <a:lvl5pPr algn="l" defTabSz="457200" rtl="0" fontAlgn="base">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en-US" altLang="en-US" sz="3200" b="1" dirty="0">
                <a:solidFill>
                  <a:srgbClr val="008000"/>
                </a:solidFill>
                <a:latin typeface="Times New Roman" panose="02020603050405020304" pitchFamily="18" charset="0"/>
              </a:rPr>
              <a:t>DATA FROM LAND ADMINISTRATION DEPARTMENT</a:t>
            </a:r>
            <a:endParaRPr lang="en-GB" altLang="en-US" sz="3200" b="1" dirty="0">
              <a:solidFill>
                <a:srgbClr val="008000"/>
              </a:solidFill>
              <a:latin typeface="Times New Roman" panose="02020603050405020304" pitchFamily="18" charset="0"/>
            </a:endParaRPr>
          </a:p>
        </p:txBody>
      </p:sp>
      <p:sp>
        <p:nvSpPr>
          <p:cNvPr id="3" name="Rectangle 3"/>
          <p:cNvSpPr txBox="1">
            <a:spLocks noChangeArrowheads="1"/>
          </p:cNvSpPr>
          <p:nvPr/>
        </p:nvSpPr>
        <p:spPr bwMode="auto">
          <a:xfrm>
            <a:off x="907108" y="1844824"/>
            <a:ext cx="791336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r>
              <a:rPr lang="en-US" altLang="en-US" sz="3600">
                <a:latin typeface="Times New Roman" panose="02020603050405020304" pitchFamily="18" charset="0"/>
              </a:rPr>
              <a:t>Records of Land Applicants</a:t>
            </a:r>
          </a:p>
          <a:p>
            <a:pPr eaLnBrk="1" hangingPunct="1"/>
            <a:r>
              <a:rPr lang="en-US" altLang="en-US" sz="3600">
                <a:latin typeface="Times New Roman" panose="02020603050405020304" pitchFamily="18" charset="0"/>
              </a:rPr>
              <a:t>Records of Land Allocations</a:t>
            </a:r>
          </a:p>
          <a:p>
            <a:pPr eaLnBrk="1" hangingPunct="1"/>
            <a:r>
              <a:rPr lang="en-US" altLang="en-US" sz="3600">
                <a:latin typeface="Times New Roman" panose="02020603050405020304" pitchFamily="18" charset="0"/>
              </a:rPr>
              <a:t>Records of Certificates of Occupancy</a:t>
            </a:r>
          </a:p>
          <a:p>
            <a:pPr eaLnBrk="1" hangingPunct="1"/>
            <a:r>
              <a:rPr lang="en-US" altLang="en-US" sz="3600">
                <a:latin typeface="Times New Roman" panose="02020603050405020304" pitchFamily="18" charset="0"/>
              </a:rPr>
              <a:t>Records of Land transactions, etc.</a:t>
            </a:r>
          </a:p>
          <a:p>
            <a:pPr eaLnBrk="1" hangingPunct="1">
              <a:buFontTx/>
              <a:buNone/>
            </a:pPr>
            <a:endParaRPr lang="en-GB" altLang="en-US" sz="3600" dirty="0">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a:defRPr/>
            </a:pPr>
            <a:fld id="{0BE60D67-5409-461C-8662-6EB6BAEBF5C9}" type="slidenum">
              <a:rPr lang="en-US" smtClean="0"/>
              <a:pPr>
                <a:defRPr/>
              </a:pPr>
              <a:t>19</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4" name="Picture 3">
            <a:extLst>
              <a:ext uri="{FF2B5EF4-FFF2-40B4-BE49-F238E27FC236}">
                <a16:creationId xmlns:a16="http://schemas.microsoft.com/office/drawing/2014/main" id="{DEB22E0E-1F45-7244-B7AC-04789B5D0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307063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ctrTitle" idx="4294967295"/>
          </p:nvPr>
        </p:nvSpPr>
        <p:spPr>
          <a:xfrm>
            <a:off x="3448943" y="320675"/>
            <a:ext cx="2023864" cy="781050"/>
          </a:xfrm>
        </p:spPr>
        <p:txBody>
          <a:bodyPr rtlCol="0">
            <a:normAutofit fontScale="90000"/>
          </a:bodyPr>
          <a:lstStyle/>
          <a:p>
            <a:pPr fontAlgn="auto">
              <a:spcAft>
                <a:spcPts val="0"/>
              </a:spcAft>
              <a:defRPr/>
            </a:pPr>
            <a:r>
              <a:rPr lang="en-US" sz="6600" b="1" dirty="0">
                <a:solidFill>
                  <a:schemeClr val="tx1">
                    <a:lumMod val="85000"/>
                    <a:lumOff val="15000"/>
                  </a:schemeClr>
                </a:solidFill>
                <a:latin typeface="Times New Roman" panose="02020603050405020304" pitchFamily="18" charset="0"/>
              </a:rPr>
              <a:t>AGIS</a:t>
            </a:r>
            <a:endParaRPr lang="en-GB" sz="6600" b="1" dirty="0">
              <a:solidFill>
                <a:schemeClr val="tx1">
                  <a:lumMod val="85000"/>
                  <a:lumOff val="15000"/>
                </a:schemeClr>
              </a:solidFill>
              <a:latin typeface="Times New Roman" panose="02020603050405020304" pitchFamily="18" charset="0"/>
            </a:endParaRPr>
          </a:p>
        </p:txBody>
      </p:sp>
      <p:sp>
        <p:nvSpPr>
          <p:cNvPr id="3078" name="Rectangle 3"/>
          <p:cNvSpPr>
            <a:spLocks noGrp="1" noChangeArrowheads="1"/>
          </p:cNvSpPr>
          <p:nvPr>
            <p:ph type="subTitle" idx="4294967295"/>
          </p:nvPr>
        </p:nvSpPr>
        <p:spPr>
          <a:xfrm>
            <a:off x="0" y="5229225"/>
            <a:ext cx="8077200" cy="792163"/>
          </a:xfrm>
        </p:spPr>
        <p:txBody>
          <a:bodyPr rtlCol="0">
            <a:normAutofit lnSpcReduction="10000"/>
          </a:bodyPr>
          <a:lstStyle/>
          <a:p>
            <a:pPr marL="0" indent="0" algn="ctr" fontAlgn="auto">
              <a:lnSpc>
                <a:spcPct val="80000"/>
              </a:lnSpc>
              <a:spcAft>
                <a:spcPts val="0"/>
              </a:spcAft>
              <a:buFontTx/>
              <a:buNone/>
              <a:defRPr/>
            </a:pPr>
            <a:r>
              <a:rPr lang="en-US" sz="2400" b="1" dirty="0">
                <a:solidFill>
                  <a:schemeClr val="tx1">
                    <a:lumMod val="75000"/>
                    <a:lumOff val="25000"/>
                  </a:schemeClr>
                </a:solidFill>
                <a:latin typeface="Times New Roman" panose="02020603050405020304" pitchFamily="18" charset="0"/>
              </a:rPr>
              <a:t>The Official Provider of Geo-information </a:t>
            </a:r>
          </a:p>
          <a:p>
            <a:pPr marL="0" indent="0" algn="ctr" fontAlgn="auto">
              <a:lnSpc>
                <a:spcPct val="80000"/>
              </a:lnSpc>
              <a:spcAft>
                <a:spcPts val="0"/>
              </a:spcAft>
              <a:buFontTx/>
              <a:buNone/>
              <a:defRPr/>
            </a:pPr>
            <a:r>
              <a:rPr lang="en-US" sz="2400" b="1" dirty="0">
                <a:solidFill>
                  <a:schemeClr val="tx1">
                    <a:lumMod val="75000"/>
                    <a:lumOff val="25000"/>
                  </a:schemeClr>
                </a:solidFill>
                <a:latin typeface="Times New Roman" panose="02020603050405020304" pitchFamily="18" charset="0"/>
              </a:rPr>
              <a:t>Services and Products in the Federal Capital Territory</a:t>
            </a:r>
            <a:endParaRPr lang="en-GB" sz="2400" b="1" dirty="0">
              <a:solidFill>
                <a:schemeClr val="tx1">
                  <a:lumMod val="75000"/>
                  <a:lumOff val="25000"/>
                </a:schemeClr>
              </a:solidFill>
              <a:latin typeface="Times New Roman" panose="02020603050405020304" pitchFamily="18" charset="0"/>
            </a:endParaRPr>
          </a:p>
        </p:txBody>
      </p:sp>
      <p:pic>
        <p:nvPicPr>
          <p:cNvPr id="20485" name="Picture 4" descr="AGIS_LOGO_3x3cm_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60475"/>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 y="6002338"/>
            <a:ext cx="87471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a:t>
            </a:fld>
            <a:endParaRPr lang="en-US"/>
          </a:p>
        </p:txBody>
      </p:sp>
      <p:pic>
        <p:nvPicPr>
          <p:cNvPr id="2" name="Picture 3">
            <a:extLst>
              <a:ext uri="{FF2B5EF4-FFF2-40B4-BE49-F238E27FC236}">
                <a16:creationId xmlns:a16="http://schemas.microsoft.com/office/drawing/2014/main" id="{7A7FFF00-3174-0B47-8FBC-292D1288D4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21889719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Oval 2"/>
          <p:cNvSpPr>
            <a:spLocks noChangeArrowheads="1"/>
          </p:cNvSpPr>
          <p:nvPr/>
        </p:nvSpPr>
        <p:spPr bwMode="auto">
          <a:xfrm>
            <a:off x="2819400" y="2133600"/>
            <a:ext cx="3429000" cy="3429000"/>
          </a:xfrm>
          <a:prstGeom prst="ellipse">
            <a:avLst/>
          </a:prstGeom>
          <a:solidFill>
            <a:srgbClr val="C7EFC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65" name="Oval 3"/>
          <p:cNvSpPr>
            <a:spLocks noChangeArrowheads="1"/>
          </p:cNvSpPr>
          <p:nvPr/>
        </p:nvSpPr>
        <p:spPr bwMode="auto">
          <a:xfrm>
            <a:off x="2057400" y="2209800"/>
            <a:ext cx="1600200" cy="1447800"/>
          </a:xfrm>
          <a:prstGeom prst="ellipse">
            <a:avLst/>
          </a:prstGeom>
          <a:gradFill rotWithShape="1">
            <a:gsLst>
              <a:gs pos="0">
                <a:srgbClr val="CED0D0">
                  <a:alpha val="50000"/>
                </a:srgbClr>
              </a:gs>
              <a:gs pos="100000">
                <a:srgbClr val="5F6060"/>
              </a:gs>
            </a:gsLst>
            <a:lin ang="5400000" scaled="1"/>
          </a:gra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66" name="Oval 5"/>
          <p:cNvSpPr>
            <a:spLocks noChangeArrowheads="1"/>
          </p:cNvSpPr>
          <p:nvPr/>
        </p:nvSpPr>
        <p:spPr bwMode="auto">
          <a:xfrm>
            <a:off x="3763963" y="5013325"/>
            <a:ext cx="1600200" cy="1447800"/>
          </a:xfrm>
          <a:prstGeom prst="ellipse">
            <a:avLst/>
          </a:prstGeom>
          <a:gradFill rotWithShape="1">
            <a:gsLst>
              <a:gs pos="0">
                <a:srgbClr val="CED0D0">
                  <a:alpha val="50000"/>
                </a:srgbClr>
              </a:gs>
              <a:gs pos="100000">
                <a:srgbClr val="5F6060"/>
              </a:gs>
            </a:gsLst>
            <a:lin ang="5400000" scaled="1"/>
          </a:gradFill>
          <a:ln w="317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67" name="Oval 6"/>
          <p:cNvSpPr>
            <a:spLocks noChangeArrowheads="1"/>
          </p:cNvSpPr>
          <p:nvPr/>
        </p:nvSpPr>
        <p:spPr bwMode="auto">
          <a:xfrm>
            <a:off x="5508625" y="2205038"/>
            <a:ext cx="1600200" cy="1447800"/>
          </a:xfrm>
          <a:prstGeom prst="ellipse">
            <a:avLst/>
          </a:prstGeom>
          <a:gradFill rotWithShape="1">
            <a:gsLst>
              <a:gs pos="0">
                <a:srgbClr val="CED0D0">
                  <a:alpha val="50000"/>
                </a:srgbClr>
              </a:gs>
              <a:gs pos="100000">
                <a:srgbClr val="5F6060"/>
              </a:gs>
            </a:gsLst>
            <a:lin ang="5400000" scaled="1"/>
          </a:gra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68" name="Oval 23"/>
          <p:cNvSpPr>
            <a:spLocks noChangeArrowheads="1"/>
          </p:cNvSpPr>
          <p:nvPr/>
        </p:nvSpPr>
        <p:spPr bwMode="auto">
          <a:xfrm>
            <a:off x="6019800" y="3962400"/>
            <a:ext cx="1143000" cy="914400"/>
          </a:xfrm>
          <a:prstGeom prst="ellipse">
            <a:avLst/>
          </a:prstGeom>
          <a:solidFill>
            <a:schemeClr val="accent1">
              <a:alpha val="39999"/>
            </a:schemeClr>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69" name="Oval 24"/>
          <p:cNvSpPr>
            <a:spLocks noChangeArrowheads="1"/>
          </p:cNvSpPr>
          <p:nvPr/>
        </p:nvSpPr>
        <p:spPr bwMode="auto">
          <a:xfrm>
            <a:off x="1908175" y="3789363"/>
            <a:ext cx="1143000" cy="914400"/>
          </a:xfrm>
          <a:prstGeom prst="ellipse">
            <a:avLst/>
          </a:prstGeom>
          <a:solidFill>
            <a:schemeClr val="accent1">
              <a:alpha val="39999"/>
            </a:schemeClr>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70" name="Oval 29"/>
          <p:cNvSpPr>
            <a:spLocks noChangeArrowheads="1"/>
          </p:cNvSpPr>
          <p:nvPr/>
        </p:nvSpPr>
        <p:spPr bwMode="auto">
          <a:xfrm>
            <a:off x="3995738" y="1341438"/>
            <a:ext cx="1143000" cy="914400"/>
          </a:xfrm>
          <a:prstGeom prst="ellipse">
            <a:avLst/>
          </a:prstGeom>
          <a:solidFill>
            <a:schemeClr val="accent1">
              <a:alpha val="39999"/>
            </a:schemeClr>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71" name="Oval 32"/>
          <p:cNvSpPr>
            <a:spLocks noChangeArrowheads="1"/>
          </p:cNvSpPr>
          <p:nvPr/>
        </p:nvSpPr>
        <p:spPr bwMode="auto">
          <a:xfrm>
            <a:off x="2484438" y="4868863"/>
            <a:ext cx="1143000" cy="914400"/>
          </a:xfrm>
          <a:prstGeom prst="ellipse">
            <a:avLst/>
          </a:prstGeom>
          <a:solidFill>
            <a:schemeClr val="accent1">
              <a:alpha val="39999"/>
            </a:schemeClr>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72" name="Oval 33"/>
          <p:cNvSpPr>
            <a:spLocks noChangeArrowheads="1"/>
          </p:cNvSpPr>
          <p:nvPr/>
        </p:nvSpPr>
        <p:spPr bwMode="auto">
          <a:xfrm>
            <a:off x="5435600" y="4868863"/>
            <a:ext cx="1143000" cy="914400"/>
          </a:xfrm>
          <a:prstGeom prst="ellipse">
            <a:avLst/>
          </a:prstGeom>
          <a:solidFill>
            <a:schemeClr val="accent1">
              <a:alpha val="39999"/>
            </a:schemeClr>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GB">
              <a:solidFill>
                <a:schemeClr val="tx1"/>
              </a:solidFill>
              <a:latin typeface="Arial" panose="020B0604020202020204" pitchFamily="34" charset="0"/>
            </a:endParaRPr>
          </a:p>
        </p:txBody>
      </p:sp>
      <p:sp>
        <p:nvSpPr>
          <p:cNvPr id="2073" name="Rectangle 4"/>
          <p:cNvSpPr>
            <a:spLocks noGrp="1" noChangeArrowheads="1"/>
          </p:cNvSpPr>
          <p:nvPr>
            <p:ph type="title" idx="4294967295"/>
          </p:nvPr>
        </p:nvSpPr>
        <p:spPr>
          <a:xfrm>
            <a:off x="1557338" y="606425"/>
            <a:ext cx="7416800" cy="936625"/>
          </a:xfrm>
        </p:spPr>
        <p:txBody>
          <a:bodyPr/>
          <a:lstStyle/>
          <a:p>
            <a:r>
              <a:rPr lang="en-US" sz="3200" b="1" dirty="0">
                <a:solidFill>
                  <a:srgbClr val="008000"/>
                </a:solidFill>
              </a:rPr>
              <a:t>Other </a:t>
            </a:r>
            <a:r>
              <a:rPr lang="en-US" b="1" dirty="0">
                <a:solidFill>
                  <a:srgbClr val="008000"/>
                </a:solidFill>
              </a:rPr>
              <a:t>Sources</a:t>
            </a:r>
            <a:r>
              <a:rPr lang="en-US" sz="3200" b="1" dirty="0">
                <a:solidFill>
                  <a:srgbClr val="008000"/>
                </a:solidFill>
              </a:rPr>
              <a:t> of Data for AGIS</a:t>
            </a:r>
            <a:endParaRPr lang="en-GB" sz="3200" b="1" dirty="0">
              <a:solidFill>
                <a:srgbClr val="008000"/>
              </a:solidFill>
            </a:endParaRPr>
          </a:p>
        </p:txBody>
      </p:sp>
      <p:sp>
        <p:nvSpPr>
          <p:cNvPr id="2074" name="Text Box 7"/>
          <p:cNvSpPr txBox="1">
            <a:spLocks noChangeArrowheads="1"/>
          </p:cNvSpPr>
          <p:nvPr/>
        </p:nvSpPr>
        <p:spPr bwMode="auto">
          <a:xfrm>
            <a:off x="2209056" y="268376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dirty="0">
                <a:solidFill>
                  <a:schemeClr val="tx1"/>
                </a:solidFill>
                <a:latin typeface="Times New Roman" panose="02020603050405020304" pitchFamily="18" charset="0"/>
              </a:rPr>
              <a:t>Engineering Services</a:t>
            </a:r>
            <a:endParaRPr lang="en-GB" sz="1200" b="1" dirty="0">
              <a:solidFill>
                <a:schemeClr val="tx1"/>
              </a:solidFill>
              <a:latin typeface="Times New Roman" panose="02020603050405020304" pitchFamily="18" charset="0"/>
            </a:endParaRPr>
          </a:p>
        </p:txBody>
      </p:sp>
      <p:sp>
        <p:nvSpPr>
          <p:cNvPr id="2075" name="Text Box 8"/>
          <p:cNvSpPr txBox="1">
            <a:spLocks noChangeArrowheads="1"/>
          </p:cNvSpPr>
          <p:nvPr/>
        </p:nvSpPr>
        <p:spPr bwMode="auto">
          <a:xfrm>
            <a:off x="5868144" y="2700337"/>
            <a:ext cx="121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sz="1200" b="1" dirty="0">
                <a:solidFill>
                  <a:schemeClr val="tx1"/>
                </a:solidFill>
                <a:latin typeface="Times New Roman" panose="02020603050405020304" pitchFamily="18" charset="0"/>
              </a:rPr>
              <a:t>Water Board</a:t>
            </a:r>
            <a:endParaRPr lang="en-GB" sz="1200" b="1" dirty="0">
              <a:solidFill>
                <a:schemeClr val="tx1"/>
              </a:solidFill>
              <a:latin typeface="Times New Roman" panose="02020603050405020304" pitchFamily="18" charset="0"/>
            </a:endParaRPr>
          </a:p>
        </p:txBody>
      </p:sp>
      <p:sp>
        <p:nvSpPr>
          <p:cNvPr id="2076" name="Line 10"/>
          <p:cNvSpPr>
            <a:spLocks noChangeShapeType="1"/>
          </p:cNvSpPr>
          <p:nvPr/>
        </p:nvSpPr>
        <p:spPr bwMode="auto">
          <a:xfrm>
            <a:off x="3581400" y="3276600"/>
            <a:ext cx="838200" cy="4572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7" name="Line 11"/>
          <p:cNvSpPr>
            <a:spLocks noChangeShapeType="1"/>
          </p:cNvSpPr>
          <p:nvPr/>
        </p:nvSpPr>
        <p:spPr bwMode="auto">
          <a:xfrm flipH="1">
            <a:off x="4724400" y="3352800"/>
            <a:ext cx="914400" cy="3810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 name="Line 12"/>
          <p:cNvSpPr>
            <a:spLocks noChangeShapeType="1"/>
          </p:cNvSpPr>
          <p:nvPr/>
        </p:nvSpPr>
        <p:spPr bwMode="auto">
          <a:xfrm flipV="1">
            <a:off x="4572000" y="4038600"/>
            <a:ext cx="0" cy="9906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 name="Diagram 13"/>
          <p:cNvGrpSpPr>
            <a:grpSpLocks/>
          </p:cNvGrpSpPr>
          <p:nvPr/>
        </p:nvGrpSpPr>
        <p:grpSpPr bwMode="auto">
          <a:xfrm>
            <a:off x="2441575" y="2255837"/>
            <a:ext cx="5788025" cy="3790950"/>
            <a:chOff x="1538" y="1150"/>
            <a:chExt cx="3646" cy="2388"/>
          </a:xfrm>
        </p:grpSpPr>
        <p:graphicFrame>
          <p:nvGraphicFramePr>
            <p:cNvPr id="42" name="Diagram 41"/>
            <p:cNvGraphicFramePr/>
            <p:nvPr>
              <p:extLst>
                <p:ext uri="{D42A27DB-BD31-4B8C-83A1-F6EECF244321}">
                  <p14:modId xmlns:p14="http://schemas.microsoft.com/office/powerpoint/2010/main" val="414335702"/>
                </p:ext>
              </p:extLst>
            </p:nvPr>
          </p:nvGraphicFramePr>
          <p:xfrm>
            <a:off x="1538" y="1150"/>
            <a:ext cx="2657" cy="1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Text Box 21"/>
            <p:cNvSpPr txBox="1">
              <a:spLocks noChangeArrowheads="1"/>
            </p:cNvSpPr>
            <p:nvPr/>
          </p:nvSpPr>
          <p:spPr bwMode="auto">
            <a:xfrm>
              <a:off x="2691" y="2070"/>
              <a:ext cx="416" cy="192"/>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CC0000"/>
                  </a:solidFill>
                  <a:effectLst/>
                  <a:latin typeface="Times New Roman" panose="02020603050405020304" pitchFamily="18" charset="0"/>
                </a:rPr>
                <a:t>AGIS</a:t>
              </a:r>
              <a:endParaRPr kumimoji="0" lang="en-GB" sz="1400" b="1" i="1" u="none" strike="noStrike" cap="none" normalizeH="0" baseline="0" dirty="0">
                <a:ln>
                  <a:noFill/>
                </a:ln>
                <a:solidFill>
                  <a:srgbClr val="CC0000"/>
                </a:solidFill>
                <a:effectLst/>
                <a:latin typeface="Times New Roman" panose="02020603050405020304" pitchFamily="18" charset="0"/>
              </a:endParaRPr>
            </a:p>
          </p:txBody>
        </p:sp>
        <p:sp>
          <p:nvSpPr>
            <p:cNvPr id="39" name="Text Box 22"/>
            <p:cNvSpPr txBox="1">
              <a:spLocks noChangeArrowheads="1"/>
            </p:cNvSpPr>
            <p:nvPr/>
          </p:nvSpPr>
          <p:spPr bwMode="auto">
            <a:xfrm>
              <a:off x="3936" y="2033"/>
              <a:ext cx="1248" cy="17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rPr>
                <a:t>Satellite Imagery</a:t>
              </a:r>
              <a:endParaRPr kumimoji="0" lang="en-GB" sz="1200" b="1" i="0" u="none" strike="noStrike" cap="none" normalizeH="0" baseline="0" dirty="0">
                <a:ln>
                  <a:noFill/>
                </a:ln>
                <a:solidFill>
                  <a:schemeClr val="tx1"/>
                </a:solidFill>
                <a:effectLst/>
                <a:latin typeface="Times New Roman" panose="02020603050405020304" pitchFamily="18" charset="0"/>
              </a:endParaRPr>
            </a:p>
          </p:txBody>
        </p:sp>
        <p:sp>
          <p:nvSpPr>
            <p:cNvPr id="40" name="Text Box 35"/>
            <p:cNvSpPr txBox="1">
              <a:spLocks noChangeArrowheads="1"/>
            </p:cNvSpPr>
            <p:nvPr/>
          </p:nvSpPr>
          <p:spPr bwMode="auto">
            <a:xfrm>
              <a:off x="1565" y="2887"/>
              <a:ext cx="726" cy="40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rPr>
                <a:t>Resettlement and Compensation</a:t>
              </a:r>
              <a:endParaRPr kumimoji="0" lang="en-GB" sz="1200" b="1" i="0" u="none" strike="noStrike" cap="none" normalizeH="0" baseline="0" dirty="0">
                <a:ln>
                  <a:noFill/>
                </a:ln>
                <a:solidFill>
                  <a:schemeClr val="tx1"/>
                </a:solidFill>
                <a:effectLst/>
                <a:latin typeface="Times New Roman" panose="02020603050405020304" pitchFamily="18" charset="0"/>
              </a:endParaRPr>
            </a:p>
          </p:txBody>
        </p:sp>
        <p:sp>
          <p:nvSpPr>
            <p:cNvPr id="41" name="Text Box 9"/>
            <p:cNvSpPr txBox="1">
              <a:spLocks noChangeArrowheads="1"/>
            </p:cNvSpPr>
            <p:nvPr/>
          </p:nvSpPr>
          <p:spPr bwMode="auto">
            <a:xfrm>
              <a:off x="2517" y="3250"/>
              <a:ext cx="768" cy="288"/>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a:ln>
                    <a:noFill/>
                  </a:ln>
                  <a:solidFill>
                    <a:schemeClr val="tx1"/>
                  </a:solidFill>
                  <a:effectLst/>
                  <a:latin typeface="Times New Roman" panose="02020603050405020304" pitchFamily="18" charset="0"/>
                </a:rPr>
                <a:t>Development Control</a:t>
              </a:r>
              <a:endParaRPr kumimoji="0" lang="en-GB" sz="1200" b="1" i="0" u="none" strike="noStrike" cap="none" normalizeH="0" baseline="0">
                <a:ln>
                  <a:noFill/>
                </a:ln>
                <a:solidFill>
                  <a:schemeClr val="tx1"/>
                </a:solidFill>
                <a:effectLst/>
                <a:latin typeface="Times New Roman" panose="02020603050405020304" pitchFamily="18" charset="0"/>
              </a:endParaRPr>
            </a:p>
          </p:txBody>
        </p:sp>
      </p:grpSp>
      <p:sp>
        <p:nvSpPr>
          <p:cNvPr id="2079" name="Text Box 25"/>
          <p:cNvSpPr txBox="1">
            <a:spLocks noChangeArrowheads="1"/>
          </p:cNvSpPr>
          <p:nvPr/>
        </p:nvSpPr>
        <p:spPr bwMode="auto">
          <a:xfrm>
            <a:off x="3810000" y="2743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sz="1200" b="1" dirty="0">
                <a:solidFill>
                  <a:schemeClr val="tx1"/>
                </a:solidFill>
                <a:latin typeface="Times New Roman" panose="02020603050405020304" pitchFamily="18" charset="0"/>
              </a:rPr>
              <a:t>Surveying &amp; Mapping</a:t>
            </a:r>
            <a:endParaRPr lang="en-GB" sz="1200" dirty="0">
              <a:solidFill>
                <a:schemeClr val="tx1"/>
              </a:solidFill>
              <a:latin typeface="Times New Roman" panose="02020603050405020304" pitchFamily="18" charset="0"/>
            </a:endParaRPr>
          </a:p>
        </p:txBody>
      </p:sp>
      <p:sp>
        <p:nvSpPr>
          <p:cNvPr id="2080" name="Text Box 26"/>
          <p:cNvSpPr txBox="1">
            <a:spLocks noChangeArrowheads="1"/>
          </p:cNvSpPr>
          <p:nvPr/>
        </p:nvSpPr>
        <p:spPr bwMode="auto">
          <a:xfrm>
            <a:off x="3429000" y="3932238"/>
            <a:ext cx="8382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sz="1200" b="1" dirty="0">
                <a:solidFill>
                  <a:schemeClr val="tx1"/>
                </a:solidFill>
                <a:latin typeface="Times New Roman" panose="02020603050405020304" pitchFamily="18" charset="0"/>
              </a:rPr>
              <a:t>Urban &amp; Regional Planning</a:t>
            </a:r>
            <a:endParaRPr lang="en-GB" sz="1200" b="1" dirty="0">
              <a:solidFill>
                <a:schemeClr val="tx1"/>
              </a:solidFill>
              <a:latin typeface="Times New Roman" panose="02020603050405020304" pitchFamily="18" charset="0"/>
            </a:endParaRPr>
          </a:p>
        </p:txBody>
      </p:sp>
      <p:sp>
        <p:nvSpPr>
          <p:cNvPr id="2081" name="Text Box 27"/>
          <p:cNvSpPr txBox="1">
            <a:spLocks noChangeArrowheads="1"/>
          </p:cNvSpPr>
          <p:nvPr/>
        </p:nvSpPr>
        <p:spPr bwMode="auto">
          <a:xfrm>
            <a:off x="1981200" y="4038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a:solidFill>
                  <a:schemeClr val="tx1"/>
                </a:solidFill>
                <a:latin typeface="Times New Roman" panose="02020603050405020304" pitchFamily="18" charset="0"/>
              </a:rPr>
              <a:t>Transport Services</a:t>
            </a:r>
            <a:endParaRPr lang="en-GB" sz="1200" b="1">
              <a:solidFill>
                <a:schemeClr val="tx1"/>
              </a:solidFill>
              <a:latin typeface="Times New Roman" panose="02020603050405020304" pitchFamily="18" charset="0"/>
            </a:endParaRPr>
          </a:p>
        </p:txBody>
      </p:sp>
      <p:sp>
        <p:nvSpPr>
          <p:cNvPr id="2082" name="Text Box 28"/>
          <p:cNvSpPr txBox="1">
            <a:spLocks noChangeArrowheads="1"/>
          </p:cNvSpPr>
          <p:nvPr/>
        </p:nvSpPr>
        <p:spPr bwMode="auto">
          <a:xfrm>
            <a:off x="5029200" y="3962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sz="1200" b="1">
                <a:solidFill>
                  <a:schemeClr val="tx1"/>
                </a:solidFill>
                <a:latin typeface="Times New Roman" panose="02020603050405020304" pitchFamily="18" charset="0"/>
              </a:rPr>
              <a:t>Land Admin.</a:t>
            </a:r>
            <a:endParaRPr lang="en-GB" sz="1200" b="1">
              <a:solidFill>
                <a:schemeClr val="tx1"/>
              </a:solidFill>
              <a:latin typeface="Times New Roman" panose="02020603050405020304" pitchFamily="18" charset="0"/>
            </a:endParaRPr>
          </a:p>
        </p:txBody>
      </p:sp>
      <p:sp>
        <p:nvSpPr>
          <p:cNvPr id="2083" name="Text Box 30"/>
          <p:cNvSpPr txBox="1">
            <a:spLocks noChangeArrowheads="1"/>
          </p:cNvSpPr>
          <p:nvPr/>
        </p:nvSpPr>
        <p:spPr bwMode="auto">
          <a:xfrm>
            <a:off x="6172200" y="4191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a:solidFill>
                  <a:schemeClr val="tx1"/>
                </a:solidFill>
                <a:latin typeface="Times New Roman" panose="02020603050405020304" pitchFamily="18" charset="0"/>
              </a:rPr>
              <a:t>FGN Houses</a:t>
            </a:r>
            <a:endParaRPr lang="en-GB" sz="1200" b="1">
              <a:solidFill>
                <a:schemeClr val="tx1"/>
              </a:solidFill>
              <a:latin typeface="Times New Roman" panose="02020603050405020304" pitchFamily="18" charset="0"/>
            </a:endParaRPr>
          </a:p>
        </p:txBody>
      </p:sp>
      <p:sp>
        <p:nvSpPr>
          <p:cNvPr id="2084" name="Text Box 31"/>
          <p:cNvSpPr txBox="1">
            <a:spLocks noChangeArrowheads="1"/>
          </p:cNvSpPr>
          <p:nvPr/>
        </p:nvSpPr>
        <p:spPr bwMode="auto">
          <a:xfrm>
            <a:off x="4137025" y="152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dirty="0">
                <a:solidFill>
                  <a:schemeClr val="tx1"/>
                </a:solidFill>
                <a:latin typeface="Times New Roman" panose="02020603050405020304" pitchFamily="18" charset="0"/>
              </a:rPr>
              <a:t>Area Councils</a:t>
            </a:r>
            <a:endParaRPr lang="en-GB" sz="1200" b="1" dirty="0">
              <a:solidFill>
                <a:schemeClr val="tx1"/>
              </a:solidFill>
              <a:latin typeface="Times New Roman" panose="02020603050405020304" pitchFamily="18" charset="0"/>
            </a:endParaRPr>
          </a:p>
        </p:txBody>
      </p:sp>
      <p:sp>
        <p:nvSpPr>
          <p:cNvPr id="2085" name="Text Box 34"/>
          <p:cNvSpPr txBox="1">
            <a:spLocks noChangeArrowheads="1"/>
          </p:cNvSpPr>
          <p:nvPr/>
        </p:nvSpPr>
        <p:spPr bwMode="auto">
          <a:xfrm>
            <a:off x="5508104" y="5105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1200" b="1" dirty="0">
                <a:solidFill>
                  <a:schemeClr val="tx1"/>
                </a:solidFill>
                <a:latin typeface="Times New Roman" panose="02020603050405020304" pitchFamily="18" charset="0"/>
              </a:rPr>
              <a:t>Mass Housing</a:t>
            </a:r>
            <a:endParaRPr lang="en-GB" sz="1200" b="1" dirty="0">
              <a:solidFill>
                <a:schemeClr val="tx1"/>
              </a:solidFill>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20</a:t>
            </a:fld>
            <a:endParaRPr lang="en-US"/>
          </a:p>
        </p:txBody>
      </p:sp>
      <p:sp>
        <p:nvSpPr>
          <p:cNvPr id="34"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B2FC5AA9-50F0-8C48-99D1-1BBCB59105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0446" y="15875"/>
            <a:ext cx="1360440" cy="77343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908175" y="2420938"/>
            <a:ext cx="611981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400" b="1" dirty="0">
                <a:solidFill>
                  <a:srgbClr val="008000"/>
                </a:solidFill>
              </a:rPr>
              <a:t>AGIS PROJECT </a:t>
            </a:r>
            <a:br>
              <a:rPr lang="en-US" altLang="en-US" sz="4400" b="1" dirty="0">
                <a:solidFill>
                  <a:srgbClr val="008000"/>
                </a:solidFill>
              </a:rPr>
            </a:br>
            <a:r>
              <a:rPr lang="en-US" altLang="en-US" sz="4400" b="1" dirty="0">
                <a:solidFill>
                  <a:srgbClr val="008000"/>
                </a:solidFill>
              </a:rPr>
              <a:t>IMPLEMENTATION</a:t>
            </a:r>
            <a:endParaRPr lang="en-US" sz="4400" dirty="0"/>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21</a:t>
            </a:fld>
            <a:endParaRPr lang="en-US"/>
          </a:p>
        </p:txBody>
      </p:sp>
      <p:sp>
        <p:nvSpPr>
          <p:cNvPr id="5"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BC07D070-68E4-8E41-8FEF-45CEB3033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20713"/>
            <a:ext cx="82677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22</a:t>
            </a:fld>
            <a:endParaRPr lang="en-US"/>
          </a:p>
        </p:txBody>
      </p:sp>
      <p:sp>
        <p:nvSpPr>
          <p:cNvPr id="5"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E4B19615-372F-B84D-9A81-CB73DEB46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txBox="1">
            <a:spLocks noChangeArrowheads="1"/>
          </p:cNvSpPr>
          <p:nvPr/>
        </p:nvSpPr>
        <p:spPr bwMode="auto">
          <a:xfrm>
            <a:off x="1979613" y="692150"/>
            <a:ext cx="577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600" b="1" dirty="0">
                <a:solidFill>
                  <a:srgbClr val="008000"/>
                </a:solidFill>
                <a:latin typeface="+mj-lt"/>
              </a:rPr>
              <a:t>Database Design</a:t>
            </a:r>
            <a:endParaRPr lang="en-GB" altLang="en-US" sz="3600" b="1" dirty="0">
              <a:solidFill>
                <a:srgbClr val="008000"/>
              </a:solidFill>
              <a:latin typeface="+mj-lt"/>
            </a:endParaRPr>
          </a:p>
        </p:txBody>
      </p:sp>
      <p:sp>
        <p:nvSpPr>
          <p:cNvPr id="31749" name="Rectangle 3"/>
          <p:cNvSpPr txBox="1">
            <a:spLocks noChangeArrowheads="1"/>
          </p:cNvSpPr>
          <p:nvPr/>
        </p:nvSpPr>
        <p:spPr bwMode="auto">
          <a:xfrm>
            <a:off x="251520" y="1722438"/>
            <a:ext cx="828092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r>
              <a:rPr lang="en-US" altLang="en-US" sz="3600" dirty="0">
                <a:latin typeface="Times New Roman" panose="02020603050405020304" pitchFamily="18" charset="0"/>
              </a:rPr>
              <a:t>	Land Information System(LIS) Database: </a:t>
            </a:r>
            <a:r>
              <a:rPr lang="en-US" altLang="en-US" dirty="0">
                <a:latin typeface="Times New Roman" panose="02020603050405020304" pitchFamily="18" charset="0"/>
              </a:rPr>
              <a:t>This contains the attribute 	tables for Plot Owners and applicants, Land 	transactions, Real Estate policies, etc.</a:t>
            </a:r>
          </a:p>
          <a:p>
            <a:pPr algn="just" eaLnBrk="1" hangingPunct="1"/>
            <a:r>
              <a:rPr lang="en-US" altLang="en-US" sz="3600" dirty="0">
                <a:latin typeface="Times New Roman" panose="02020603050405020304" pitchFamily="18" charset="0"/>
              </a:rPr>
              <a:t>Geographic Information System(GIS) Database</a:t>
            </a:r>
            <a:r>
              <a:rPr lang="en-US" altLang="en-US" dirty="0">
                <a:latin typeface="Times New Roman" panose="02020603050405020304" pitchFamily="18" charset="0"/>
              </a:rPr>
              <a:t>: contains attribute structure 	for point features, polygon features, line 	features, etc.</a:t>
            </a:r>
            <a:endParaRPr lang="en-GB" altLang="en-US" dirty="0">
              <a:latin typeface="Times New Roman" panose="02020603050405020304" pitchFamily="18" charset="0"/>
            </a:endParaRPr>
          </a:p>
          <a:p>
            <a:pPr algn="just" eaLnBrk="1" hangingPunct="1"/>
            <a:r>
              <a:rPr lang="en-US" altLang="en-US" sz="3600" dirty="0">
                <a:latin typeface="Times New Roman" panose="02020603050405020304" pitchFamily="18" charset="0"/>
              </a:rPr>
              <a:t>Document Management System (DMS) Database: </a:t>
            </a:r>
            <a:r>
              <a:rPr lang="en-US" altLang="en-US" dirty="0">
                <a:latin typeface="Times New Roman" panose="02020603050405020304" pitchFamily="18" charset="0"/>
              </a:rPr>
              <a:t>contains scanned copies of policy files, registration documents, transaction records, etc.</a:t>
            </a:r>
          </a:p>
          <a:p>
            <a:pPr algn="just" eaLnBrk="1" hangingPunct="1">
              <a:buFontTx/>
              <a:buNone/>
            </a:pPr>
            <a:endParaRPr lang="en-GB" altLang="en-US" sz="3600" dirty="0">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23</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EE2A779C-A324-5247-AC2E-5F3207925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76327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ChangeArrowheads="1"/>
          </p:cNvSpPr>
          <p:nvPr/>
        </p:nvSpPr>
        <p:spPr bwMode="auto">
          <a:xfrm>
            <a:off x="1331640" y="620688"/>
            <a:ext cx="79351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8000"/>
                </a:solidFill>
                <a:latin typeface="+mj-lt"/>
              </a:rPr>
              <a:t>AGIS Land Information System (LIS)</a:t>
            </a:r>
            <a:endParaRPr lang="en-GB" sz="3600" b="1" dirty="0">
              <a:solidFill>
                <a:srgbClr val="008000"/>
              </a:solidFill>
              <a:latin typeface="+mj-lt"/>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24</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73238"/>
            <a:ext cx="504031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203450"/>
            <a:ext cx="48260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068638"/>
            <a:ext cx="4319588"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4"/>
          <p:cNvSpPr txBox="1">
            <a:spLocks noChangeArrowheads="1"/>
          </p:cNvSpPr>
          <p:nvPr/>
        </p:nvSpPr>
        <p:spPr bwMode="auto">
          <a:xfrm>
            <a:off x="1547813" y="747713"/>
            <a:ext cx="7416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sz="3600" b="1" dirty="0">
                <a:solidFill>
                  <a:srgbClr val="008000"/>
                </a:solidFill>
              </a:rPr>
              <a:t>AGIS LIS</a:t>
            </a:r>
            <a:endParaRPr lang="en-GB" sz="3600" b="1" dirty="0">
              <a:solidFill>
                <a:srgbClr val="008000"/>
              </a:solidFill>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25</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B9F4CEBC-661C-8F4C-A9D3-F9436B0BF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7"/>
          <p:cNvSpPr txBox="1">
            <a:spLocks noChangeArrowheads="1"/>
          </p:cNvSpPr>
          <p:nvPr/>
        </p:nvSpPr>
        <p:spPr bwMode="auto">
          <a:xfrm>
            <a:off x="827088" y="692150"/>
            <a:ext cx="75612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AGIS Electronic Document Management System (e-DMS)</a:t>
            </a:r>
          </a:p>
        </p:txBody>
      </p:sp>
      <p:pic>
        <p:nvPicPr>
          <p:cNvPr id="409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05038"/>
            <a:ext cx="824547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26</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1B284C7D-4761-9449-9745-0D8D88564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2163116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eature cla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1473200"/>
            <a:ext cx="59070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3"/>
          <p:cNvSpPr txBox="1">
            <a:spLocks noChangeArrowheads="1"/>
          </p:cNvSpPr>
          <p:nvPr/>
        </p:nvSpPr>
        <p:spPr bwMode="auto">
          <a:xfrm>
            <a:off x="1111250" y="860425"/>
            <a:ext cx="356393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Arial" panose="020B0604020202020204" pitchFamily="34" charset="0"/>
            </a:endParaRPr>
          </a:p>
        </p:txBody>
      </p:sp>
      <p:sp>
        <p:nvSpPr>
          <p:cNvPr id="35846" name="Text Box 4"/>
          <p:cNvSpPr txBox="1">
            <a:spLocks noChangeArrowheads="1"/>
          </p:cNvSpPr>
          <p:nvPr/>
        </p:nvSpPr>
        <p:spPr bwMode="auto">
          <a:xfrm>
            <a:off x="419100" y="1951038"/>
            <a:ext cx="8278813"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endParaRPr lang="en-US" altLang="en-US" sz="1700">
              <a:solidFill>
                <a:schemeClr val="tx1"/>
              </a:solidFill>
              <a:latin typeface="Arial" panose="020B0604020202020204" pitchFamily="34" charset="0"/>
            </a:endParaRPr>
          </a:p>
          <a:p>
            <a:pPr eaLnBrk="1" hangingPunct="1">
              <a:spcBef>
                <a:spcPct val="50000"/>
              </a:spcBef>
              <a:buClrTx/>
              <a:buFontTx/>
              <a:buChar char="•"/>
            </a:pPr>
            <a:endParaRPr lang="en-US" altLang="en-US" sz="1700">
              <a:solidFill>
                <a:schemeClr val="tx1"/>
              </a:solidFill>
              <a:latin typeface="Arial" panose="020B0604020202020204" pitchFamily="34" charset="0"/>
            </a:endParaRPr>
          </a:p>
        </p:txBody>
      </p:sp>
      <p:pic>
        <p:nvPicPr>
          <p:cNvPr id="7" name="Picture 5" descr="feature_symb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3141663"/>
            <a:ext cx="7524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886575" y="3236913"/>
            <a:ext cx="1798638" cy="243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GB" altLang="en-US" sz="2200" b="1">
                <a:solidFill>
                  <a:srgbClr val="008000"/>
                </a:solidFill>
                <a:latin typeface="Arial" panose="020B0604020202020204" pitchFamily="34" charset="0"/>
              </a:rPr>
              <a:t>Point</a:t>
            </a:r>
          </a:p>
          <a:p>
            <a:pPr eaLnBrk="1" hangingPunct="1">
              <a:spcBef>
                <a:spcPct val="50000"/>
              </a:spcBef>
              <a:buClrTx/>
              <a:buFontTx/>
              <a:buNone/>
            </a:pPr>
            <a:r>
              <a:rPr lang="en-GB" altLang="en-US" sz="2200" b="1">
                <a:solidFill>
                  <a:srgbClr val="008000"/>
                </a:solidFill>
                <a:latin typeface="Arial" panose="020B0604020202020204" pitchFamily="34" charset="0"/>
              </a:rPr>
              <a:t>Line</a:t>
            </a:r>
          </a:p>
          <a:p>
            <a:pPr eaLnBrk="1" hangingPunct="1">
              <a:spcBef>
                <a:spcPct val="50000"/>
              </a:spcBef>
              <a:buClrTx/>
              <a:buFontTx/>
              <a:buNone/>
            </a:pPr>
            <a:r>
              <a:rPr lang="en-GB" altLang="en-US" sz="2200" b="1">
                <a:solidFill>
                  <a:srgbClr val="008000"/>
                </a:solidFill>
                <a:latin typeface="Arial" panose="020B0604020202020204" pitchFamily="34" charset="0"/>
              </a:rPr>
              <a:t>Polygon</a:t>
            </a:r>
          </a:p>
          <a:p>
            <a:pPr eaLnBrk="1" hangingPunct="1">
              <a:spcBef>
                <a:spcPct val="50000"/>
              </a:spcBef>
              <a:buClrTx/>
              <a:buFontTx/>
              <a:buNone/>
            </a:pPr>
            <a:r>
              <a:rPr lang="en-GB" altLang="en-US" sz="2200" b="1">
                <a:solidFill>
                  <a:srgbClr val="008000"/>
                </a:solidFill>
                <a:latin typeface="Arial" panose="020B0604020202020204" pitchFamily="34" charset="0"/>
              </a:rPr>
              <a:t>Compound</a:t>
            </a:r>
          </a:p>
          <a:p>
            <a:pPr eaLnBrk="1" hangingPunct="1">
              <a:spcBef>
                <a:spcPct val="50000"/>
              </a:spcBef>
              <a:buClrTx/>
              <a:buFontTx/>
              <a:buNone/>
            </a:pPr>
            <a:r>
              <a:rPr lang="en-GB" altLang="en-US" sz="2200" b="1">
                <a:solidFill>
                  <a:srgbClr val="008000"/>
                </a:solidFill>
                <a:latin typeface="Arial" panose="020B0604020202020204" pitchFamily="34" charset="0"/>
              </a:rPr>
              <a:t>Raster</a:t>
            </a:r>
          </a:p>
        </p:txBody>
      </p:sp>
      <p:sp>
        <p:nvSpPr>
          <p:cNvPr id="35849" name="Text Box 7"/>
          <p:cNvSpPr txBox="1">
            <a:spLocks noChangeArrowheads="1"/>
          </p:cNvSpPr>
          <p:nvPr/>
        </p:nvSpPr>
        <p:spPr bwMode="auto">
          <a:xfrm>
            <a:off x="503238" y="739775"/>
            <a:ext cx="7561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a:solidFill>
                  <a:srgbClr val="008000"/>
                </a:solidFill>
                <a:latin typeface="Arial" panose="020B0604020202020204" pitchFamily="34" charset="0"/>
              </a:rPr>
              <a:t>AGIS GIS features classes</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27</a:t>
            </a:fld>
            <a:endParaRPr lang="en-US"/>
          </a:p>
        </p:txBody>
      </p:sp>
      <p:sp>
        <p:nvSpPr>
          <p:cNvPr id="12"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3AC13087-2C3C-5A4C-B64B-2C3F7DB52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1331640" y="692696"/>
            <a:ext cx="7624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2800" b="1" dirty="0">
                <a:solidFill>
                  <a:srgbClr val="008000"/>
                </a:solidFill>
                <a:latin typeface="+mj-lt"/>
              </a:rPr>
              <a:t>AGIS Geographic Information System (GIS)</a:t>
            </a:r>
            <a:endParaRPr lang="en-GB" sz="2800" b="1" dirty="0">
              <a:solidFill>
                <a:srgbClr val="008000"/>
              </a:solidFill>
              <a:latin typeface="+mj-lt"/>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484313"/>
            <a:ext cx="76327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28</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557338"/>
            <a:ext cx="7077075"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7"/>
          <p:cNvSpPr txBox="1">
            <a:spLocks noChangeArrowheads="1"/>
          </p:cNvSpPr>
          <p:nvPr/>
        </p:nvSpPr>
        <p:spPr bwMode="auto">
          <a:xfrm>
            <a:off x="467544" y="620688"/>
            <a:ext cx="7561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AGIS GIS Satellite Image</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29</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F3B327BE-EE58-5645-8FC1-461C046CE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idx="4294967295"/>
          </p:nvPr>
        </p:nvSpPr>
        <p:spPr>
          <a:xfrm>
            <a:off x="1403350" y="620713"/>
            <a:ext cx="6913563" cy="762000"/>
          </a:xfrm>
        </p:spPr>
        <p:txBody>
          <a:bodyPr/>
          <a:lstStyle/>
          <a:p>
            <a:r>
              <a:rPr lang="en-US" b="1" dirty="0">
                <a:solidFill>
                  <a:srgbClr val="008000"/>
                </a:solidFill>
              </a:rPr>
              <a:t>The Conception of AGIS</a:t>
            </a:r>
            <a:endParaRPr lang="en-GB" b="1" dirty="0">
              <a:solidFill>
                <a:srgbClr val="008000"/>
              </a:solidFill>
            </a:endParaRPr>
          </a:p>
        </p:txBody>
      </p:sp>
      <p:sp>
        <p:nvSpPr>
          <p:cNvPr id="7174" name="Rectangle 3"/>
          <p:cNvSpPr>
            <a:spLocks noGrp="1" noChangeArrowheads="1"/>
          </p:cNvSpPr>
          <p:nvPr>
            <p:ph type="body" idx="4294967295"/>
          </p:nvPr>
        </p:nvSpPr>
        <p:spPr>
          <a:xfrm>
            <a:off x="323850" y="2060575"/>
            <a:ext cx="8713788" cy="2551113"/>
          </a:xfrm>
        </p:spPr>
        <p:txBody>
          <a:bodyPr>
            <a:normAutofit/>
          </a:bodyPr>
          <a:lstStyle/>
          <a:p>
            <a:pPr marL="88900" algn="just" eaLnBrk="0" hangingPunct="0"/>
            <a:r>
              <a:rPr lang="en-GB" dirty="0"/>
              <a:t>	</a:t>
            </a:r>
            <a:r>
              <a:rPr lang="en-US" dirty="0">
                <a:latin typeface="Times New Roman" panose="02020603050405020304" pitchFamily="18" charset="0"/>
                <a:cs typeface="Times New Roman" panose="02020603050405020304" pitchFamily="18" charset="0"/>
              </a:rPr>
              <a:t>The Abuja Geographic Information Systems (AGIS) is the result of the decision taken by Government of the Federation in 2004 to embark on a complete computerization of the cadaster (survey data) and land registry of the FCT. </a:t>
            </a:r>
          </a:p>
          <a:p>
            <a:pPr marL="88900" algn="just" eaLnBrk="0" hangingPunct="0"/>
            <a:r>
              <a:rPr lang="en-US" dirty="0">
                <a:latin typeface="Times New Roman" panose="02020603050405020304" pitchFamily="18" charset="0"/>
                <a:cs typeface="Times New Roman" panose="02020603050405020304" pitchFamily="18" charset="0"/>
              </a:rPr>
              <a:t>Within ten years of its establishment, the Agency was able to record some success in revolutionizing the operations of the Land Administration and to some extent, other land related departments of the FCT.</a:t>
            </a:r>
            <a:endParaRPr lang="en-GB" dirty="0">
              <a:latin typeface="Times New Roman" panose="02020603050405020304" pitchFamily="18" charset="0"/>
            </a:endParaRPr>
          </a:p>
        </p:txBody>
      </p:sp>
      <p:sp>
        <p:nvSpPr>
          <p:cNvPr id="2" name="Footer Placeholder 1"/>
          <p:cNvSpPr>
            <a:spLocks noGrp="1"/>
          </p:cNvSpPr>
          <p:nvPr>
            <p:ph type="ftr" sz="quarter" idx="11"/>
          </p:nvPr>
        </p:nvSpPr>
        <p:spPr>
          <a:xfrm>
            <a:off x="1082155" y="6376243"/>
            <a:ext cx="972716" cy="365125"/>
          </a:xfrm>
        </p:spPr>
        <p:txBody>
          <a:bodyPr/>
          <a:lstStyle/>
          <a:p>
            <a:pPr>
              <a:defRPr/>
            </a:pPr>
            <a:r>
              <a:rPr lang="en-US" sz="1100" b="1" dirty="0">
                <a:solidFill>
                  <a:srgbClr val="006600"/>
                </a:solidFill>
              </a:rPr>
              <a:t>@AGIS 2016</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a:t>
            </a:fld>
            <a:endParaRPr lang="en-US"/>
          </a:p>
        </p:txBody>
      </p:sp>
      <p:pic>
        <p:nvPicPr>
          <p:cNvPr id="4" name="Picture 4">
            <a:extLst>
              <a:ext uri="{FF2B5EF4-FFF2-40B4-BE49-F238E27FC236}">
                <a16:creationId xmlns:a16="http://schemas.microsoft.com/office/drawing/2014/main" id="{50CA4441-B83C-424D-8283-9EFAE3A0C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6675" y="-2570"/>
            <a:ext cx="1045890" cy="594608"/>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1403350" y="2636838"/>
            <a:ext cx="69103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4400" b="1">
                <a:solidFill>
                  <a:srgbClr val="008000"/>
                </a:solidFill>
              </a:rPr>
              <a:t>REVENUE COLLECTION</a:t>
            </a:r>
            <a:endParaRPr lang="en-GB" sz="4400" b="1">
              <a:solidFill>
                <a:srgbClr val="008000"/>
              </a:solidFill>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30</a:t>
            </a:fld>
            <a:endParaRPr lang="en-US"/>
          </a:p>
        </p:txBody>
      </p:sp>
      <p:sp>
        <p:nvSpPr>
          <p:cNvPr id="5"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A22AC5A3-398C-E947-BCC4-8459371C9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7"/>
          <p:cNvSpPr txBox="1">
            <a:spLocks noChangeArrowheads="1"/>
          </p:cNvSpPr>
          <p:nvPr/>
        </p:nvSpPr>
        <p:spPr bwMode="auto">
          <a:xfrm>
            <a:off x="575469" y="588962"/>
            <a:ext cx="7561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Automated Billing Process</a:t>
            </a:r>
          </a:p>
        </p:txBody>
      </p:sp>
      <p:pic>
        <p:nvPicPr>
          <p:cNvPr id="389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412875"/>
            <a:ext cx="3549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597150"/>
            <a:ext cx="3911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213100"/>
            <a:ext cx="41751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31</a:t>
            </a:fld>
            <a:endParaRPr lang="en-US"/>
          </a:p>
        </p:txBody>
      </p:sp>
      <p:sp>
        <p:nvSpPr>
          <p:cNvPr id="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3E0EDDD6-5798-3F45-BC58-83CD29FD22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7"/>
          <p:cNvSpPr txBox="1">
            <a:spLocks noChangeArrowheads="1"/>
          </p:cNvSpPr>
          <p:nvPr/>
        </p:nvSpPr>
        <p:spPr bwMode="auto">
          <a:xfrm>
            <a:off x="827088" y="692150"/>
            <a:ext cx="7561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Electronic Collection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51" y="1700808"/>
            <a:ext cx="8424936" cy="5048429"/>
          </a:xfrm>
          <a:prstGeom prst="rect">
            <a:avLst/>
          </a:prstGeom>
        </p:spPr>
      </p:pic>
      <p:sp>
        <p:nvSpPr>
          <p:cNvPr id="3" name="TextBox 2"/>
          <p:cNvSpPr txBox="1"/>
          <p:nvPr/>
        </p:nvSpPr>
        <p:spPr>
          <a:xfrm>
            <a:off x="3059832" y="2204864"/>
            <a:ext cx="1440160" cy="276999"/>
          </a:xfrm>
          <a:prstGeom prst="rect">
            <a:avLst/>
          </a:prstGeom>
          <a:solidFill>
            <a:schemeClr val="bg1">
              <a:lumMod val="95000"/>
            </a:schemeClr>
          </a:solidFill>
        </p:spPr>
        <p:txBody>
          <a:bodyPr wrap="square" rtlCol="0">
            <a:spAutoFit/>
          </a:bodyPr>
          <a:lstStyle/>
          <a:p>
            <a:r>
              <a:rPr lang="en-US" sz="1200" dirty="0"/>
              <a:t>AGIS </a:t>
            </a:r>
            <a:r>
              <a:rPr lang="en-US" sz="1100" dirty="0"/>
              <a:t>USER</a:t>
            </a:r>
            <a:endParaRPr lang="en-US" sz="1200" dirty="0"/>
          </a:p>
        </p:txBody>
      </p:sp>
      <p:sp>
        <p:nvSpPr>
          <p:cNvPr id="5" name="Slide Number Placeholder 4"/>
          <p:cNvSpPr>
            <a:spLocks noGrp="1"/>
          </p:cNvSpPr>
          <p:nvPr>
            <p:ph type="sldNum" sz="quarter" idx="12"/>
          </p:nvPr>
        </p:nvSpPr>
        <p:spPr/>
        <p:txBody>
          <a:bodyPr/>
          <a:lstStyle/>
          <a:p>
            <a:pPr>
              <a:defRPr/>
            </a:pPr>
            <a:fld id="{0BE60D67-5409-461C-8662-6EB6BAEBF5C9}" type="slidenum">
              <a:rPr lang="en-US" smtClean="0"/>
              <a:pPr>
                <a:defRPr/>
              </a:pPr>
              <a:t>32</a:t>
            </a:fld>
            <a:endParaRPr lang="en-US"/>
          </a:p>
        </p:txBody>
      </p:sp>
      <p:sp>
        <p:nvSpPr>
          <p:cNvPr id="7"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4" name="Picture 3">
            <a:extLst>
              <a:ext uri="{FF2B5EF4-FFF2-40B4-BE49-F238E27FC236}">
                <a16:creationId xmlns:a16="http://schemas.microsoft.com/office/drawing/2014/main" id="{62D6E524-DC56-0D49-92D1-EAFC023A5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2109495"/>
              </p:ext>
            </p:extLst>
          </p:nvPr>
        </p:nvGraphicFramePr>
        <p:xfrm>
          <a:off x="843762" y="2636913"/>
          <a:ext cx="7848872" cy="2020453"/>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80831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514629">
                <a:tc>
                  <a:txBody>
                    <a:bodyPr/>
                    <a:lstStyle/>
                    <a:p>
                      <a:pPr algn="just">
                        <a:lnSpc>
                          <a:spcPct val="150000"/>
                        </a:lnSpc>
                        <a:spcAft>
                          <a:spcPts val="1000"/>
                        </a:spcAft>
                      </a:pPr>
                      <a:r>
                        <a:rPr lang="en-US" sz="1200">
                          <a:effectLst/>
                        </a:rPr>
                        <a:t>S/NO</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PERIOD</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BUDGETARY PROVISION(N)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ACTUAL COLLECTION(N)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PERCENTAGE PERFORMANCE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7314">
                <a:tc>
                  <a:txBody>
                    <a:bodyPr/>
                    <a:lstStyle/>
                    <a:p>
                      <a:pPr algn="just">
                        <a:lnSpc>
                          <a:spcPct val="150000"/>
                        </a:lnSpc>
                        <a:spcAft>
                          <a:spcPts val="1000"/>
                        </a:spcAft>
                      </a:pPr>
                      <a:r>
                        <a:rPr lang="en-US" sz="1200">
                          <a:effectLst/>
                        </a:rPr>
                        <a:t>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2011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28.872,677,309.15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dirty="0">
                          <a:effectLst/>
                        </a:rPr>
                        <a:t>16,169,689,153.06 ($44M)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56%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7314">
                <a:tc>
                  <a:txBody>
                    <a:bodyPr/>
                    <a:lstStyle/>
                    <a:p>
                      <a:pPr algn="just">
                        <a:lnSpc>
                          <a:spcPct val="150000"/>
                        </a:lnSpc>
                        <a:spcAft>
                          <a:spcPts val="1000"/>
                        </a:spcAft>
                      </a:pPr>
                      <a:r>
                        <a:rPr lang="en-US" sz="1200">
                          <a:effectLst/>
                        </a:rPr>
                        <a:t>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2012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27,414,833,092.00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dirty="0">
                          <a:effectLst/>
                        </a:rPr>
                        <a:t>13,376,938,714.56 ($37M)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49%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7314">
                <a:tc>
                  <a:txBody>
                    <a:bodyPr/>
                    <a:lstStyle/>
                    <a:p>
                      <a:pPr algn="just">
                        <a:lnSpc>
                          <a:spcPct val="150000"/>
                        </a:lnSpc>
                        <a:spcAft>
                          <a:spcPts val="1000"/>
                        </a:spcAft>
                      </a:pPr>
                      <a:r>
                        <a:rPr lang="en-US" sz="1200">
                          <a:effectLst/>
                        </a:rPr>
                        <a:t>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2013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20,241,835,947.00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dirty="0">
                          <a:effectLst/>
                        </a:rPr>
                        <a:t>15,678,881,411.34 ($40M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78%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57314">
                <a:tc>
                  <a:txBody>
                    <a:bodyPr/>
                    <a:lstStyle/>
                    <a:p>
                      <a:pPr algn="just">
                        <a:lnSpc>
                          <a:spcPct val="150000"/>
                        </a:lnSpc>
                        <a:spcAft>
                          <a:spcPts val="1000"/>
                        </a:spcAft>
                      </a:pPr>
                      <a:r>
                        <a:rPr lang="en-US" sz="120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2014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18,167,805,804.83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dirty="0">
                          <a:effectLst/>
                        </a:rPr>
                        <a:t>13,744,511,631.66 (($38M)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76%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72338">
                <a:tc>
                  <a:txBody>
                    <a:bodyPr/>
                    <a:lstStyle/>
                    <a:p>
                      <a:pPr algn="just">
                        <a:lnSpc>
                          <a:spcPct val="150000"/>
                        </a:lnSpc>
                        <a:spcAft>
                          <a:spcPts val="1000"/>
                        </a:spcAft>
                      </a:pPr>
                      <a:r>
                        <a:rPr lang="en-US" sz="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2015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a:effectLst/>
                        </a:rPr>
                        <a:t>23,421,942,415.35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1000"/>
                        </a:spcAft>
                      </a:pPr>
                      <a:r>
                        <a:rPr lang="en-US" sz="1200" dirty="0">
                          <a:effectLst/>
                        </a:rPr>
                        <a:t>12,247,144,733.07(as  at</a:t>
                      </a:r>
                      <a:r>
                        <a:rPr lang="en-US" sz="1200" baseline="0" dirty="0">
                          <a:effectLst/>
                        </a:rPr>
                        <a:t> Q3 2</a:t>
                      </a:r>
                      <a:r>
                        <a:rPr lang="en-US" sz="1200" dirty="0">
                          <a:effectLst/>
                        </a:rPr>
                        <a:t>015)</a:t>
                      </a:r>
                      <a:r>
                        <a:rPr lang="en-US" sz="1050" dirty="0">
                          <a:effectLst/>
                          <a:latin typeface="Calibri" panose="020F0502020204030204" pitchFamily="34" charset="0"/>
                          <a:cs typeface="Times New Roman" panose="02020603050405020304" pitchFamily="18" charset="0"/>
                        </a:rPr>
                        <a:t> </a:t>
                      </a:r>
                      <a:endParaRPr lang="en-US" sz="1200" dirty="0">
                        <a:effectLst/>
                      </a:endParaRPr>
                    </a:p>
                  </a:txBody>
                  <a:tcPr marL="68580" marR="68580" marT="0" marB="0"/>
                </a:tc>
                <a:tc>
                  <a:txBody>
                    <a:bodyPr/>
                    <a:lstStyle/>
                    <a:p>
                      <a:pPr algn="just">
                        <a:lnSpc>
                          <a:spcPct val="150000"/>
                        </a:lnSpc>
                        <a:spcAft>
                          <a:spcPts val="1000"/>
                        </a:spcAft>
                      </a:pPr>
                      <a:r>
                        <a:rPr lang="en-US" sz="1200" dirty="0">
                          <a:effectLst/>
                        </a:rPr>
                        <a:t>52%</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3" name="TextBox 2"/>
          <p:cNvSpPr txBox="1"/>
          <p:nvPr/>
        </p:nvSpPr>
        <p:spPr>
          <a:xfrm>
            <a:off x="1619672" y="692696"/>
            <a:ext cx="6552728" cy="646331"/>
          </a:xfrm>
          <a:prstGeom prst="rect">
            <a:avLst/>
          </a:prstGeom>
          <a:noFill/>
        </p:spPr>
        <p:txBody>
          <a:bodyPr wrap="square" rtlCol="0">
            <a:spAutoFit/>
          </a:bodyPr>
          <a:lstStyle/>
          <a:p>
            <a:r>
              <a:rPr lang="en-US" sz="3600" b="1" dirty="0">
                <a:solidFill>
                  <a:srgbClr val="006600"/>
                </a:solidFill>
                <a:latin typeface="+mj-lt"/>
              </a:rPr>
              <a:t>AGIS Revenue Performance</a:t>
            </a:r>
          </a:p>
        </p:txBody>
      </p:sp>
      <p:sp>
        <p:nvSpPr>
          <p:cNvPr id="5" name="Slide Number Placeholder 4"/>
          <p:cNvSpPr>
            <a:spLocks noGrp="1"/>
          </p:cNvSpPr>
          <p:nvPr>
            <p:ph type="sldNum" sz="quarter" idx="12"/>
          </p:nvPr>
        </p:nvSpPr>
        <p:spPr/>
        <p:txBody>
          <a:bodyPr/>
          <a:lstStyle/>
          <a:p>
            <a:pPr>
              <a:defRPr/>
            </a:pPr>
            <a:fld id="{0BE60D67-5409-461C-8662-6EB6BAEBF5C9}" type="slidenum">
              <a:rPr lang="en-US" smtClean="0"/>
              <a:pPr>
                <a:defRPr/>
              </a:pPr>
              <a:t>33</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4" name="Picture 3">
            <a:extLst>
              <a:ext uri="{FF2B5EF4-FFF2-40B4-BE49-F238E27FC236}">
                <a16:creationId xmlns:a16="http://schemas.microsoft.com/office/drawing/2014/main" id="{5FB77E1E-0840-3C48-9C68-B3A4F47B0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extLst>
      <p:ext uri="{BB962C8B-B14F-4D97-AF65-F5344CB8AC3E}">
        <p14:creationId xmlns:p14="http://schemas.microsoft.com/office/powerpoint/2010/main" val="2850553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476375" y="549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sz="3600" b="1" dirty="0">
                <a:solidFill>
                  <a:srgbClr val="008000"/>
                </a:solidFill>
                <a:latin typeface="+mj-lt"/>
              </a:rPr>
              <a:t>Products of AGIS</a:t>
            </a:r>
            <a:endParaRPr lang="en-GB" sz="3600" b="1" dirty="0">
              <a:solidFill>
                <a:srgbClr val="008000"/>
              </a:solidFill>
              <a:latin typeface="+mj-lt"/>
            </a:endParaRPr>
          </a:p>
        </p:txBody>
      </p:sp>
      <p:sp>
        <p:nvSpPr>
          <p:cNvPr id="41987" name="Rectangle 3"/>
          <p:cNvSpPr txBox="1">
            <a:spLocks noChangeArrowheads="1"/>
          </p:cNvSpPr>
          <p:nvPr/>
        </p:nvSpPr>
        <p:spPr bwMode="auto">
          <a:xfrm>
            <a:off x="1476375" y="1874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r>
              <a:rPr lang="en-US" dirty="0"/>
              <a:t>Computerized Land Allocation processes</a:t>
            </a:r>
          </a:p>
          <a:p>
            <a:pPr eaLnBrk="1" hangingPunct="1"/>
            <a:r>
              <a:rPr lang="en-US" dirty="0"/>
              <a:t>Computerized C of O productions</a:t>
            </a:r>
          </a:p>
          <a:p>
            <a:pPr eaLnBrk="1" hangingPunct="1"/>
            <a:r>
              <a:rPr lang="en-US" dirty="0"/>
              <a:t>Computerized Cadastral Data for the FCC</a:t>
            </a:r>
          </a:p>
          <a:p>
            <a:pPr eaLnBrk="1" hangingPunct="1"/>
            <a:r>
              <a:rPr lang="en-US" dirty="0"/>
              <a:t>Computerized Cadastral map production for the FCT</a:t>
            </a:r>
          </a:p>
          <a:p>
            <a:pPr eaLnBrk="1" hangingPunct="1"/>
            <a:r>
              <a:rPr lang="en-US" dirty="0"/>
              <a:t>Digital Street guide map for FCC, etc.</a:t>
            </a:r>
          </a:p>
          <a:p>
            <a:pPr eaLnBrk="1" hangingPunct="1"/>
            <a:r>
              <a:rPr lang="en-US" dirty="0"/>
              <a:t>Revenue Collection and remittance</a:t>
            </a:r>
            <a:endParaRPr lang="en-GB" dirty="0"/>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34</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87BA3E12-92DC-7945-8A11-7E5960E3E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2875"/>
            <a:ext cx="53276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204864"/>
            <a:ext cx="590550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7"/>
          <p:cNvSpPr txBox="1">
            <a:spLocks noChangeArrowheads="1"/>
          </p:cNvSpPr>
          <p:nvPr/>
        </p:nvSpPr>
        <p:spPr bwMode="auto">
          <a:xfrm>
            <a:off x="1043608" y="620688"/>
            <a:ext cx="7561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Application/Allocation Module</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35</a:t>
            </a:fld>
            <a:endParaRPr lang="en-US"/>
          </a:p>
        </p:txBody>
      </p:sp>
      <p:sp>
        <p:nvSpPr>
          <p:cNvPr id="7"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171575"/>
            <a:ext cx="26066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575" y="1550988"/>
            <a:ext cx="29273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886075"/>
            <a:ext cx="2808287"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0225" y="3255963"/>
            <a:ext cx="25066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2213" y="1204913"/>
            <a:ext cx="2714625"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1925" y="3070225"/>
            <a:ext cx="2460625"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1"/>
          <p:cNvSpPr txBox="1">
            <a:spLocks noChangeArrowheads="1"/>
          </p:cNvSpPr>
          <p:nvPr/>
        </p:nvSpPr>
        <p:spPr bwMode="auto">
          <a:xfrm rot="2164665">
            <a:off x="2306638" y="2133600"/>
            <a:ext cx="22320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200">
                <a:solidFill>
                  <a:srgbClr val="FF0000"/>
                </a:solidFill>
                <a:latin typeface="Arial" panose="020B0604020202020204" pitchFamily="34" charset="0"/>
              </a:rPr>
              <a:t>Letter of Offer (R of O)</a:t>
            </a:r>
          </a:p>
        </p:txBody>
      </p:sp>
      <p:sp>
        <p:nvSpPr>
          <p:cNvPr id="44041" name="Text Box 11"/>
          <p:cNvSpPr txBox="1">
            <a:spLocks noChangeArrowheads="1"/>
          </p:cNvSpPr>
          <p:nvPr/>
        </p:nvSpPr>
        <p:spPr bwMode="auto">
          <a:xfrm rot="2250319">
            <a:off x="-177800" y="2522538"/>
            <a:ext cx="22320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Letter of Acknowledgement</a:t>
            </a:r>
          </a:p>
        </p:txBody>
      </p:sp>
      <p:sp>
        <p:nvSpPr>
          <p:cNvPr id="44042" name="Text Box 11"/>
          <p:cNvSpPr txBox="1">
            <a:spLocks noChangeArrowheads="1"/>
          </p:cNvSpPr>
          <p:nvPr/>
        </p:nvSpPr>
        <p:spPr bwMode="auto">
          <a:xfrm rot="1715604">
            <a:off x="2581275" y="4276725"/>
            <a:ext cx="22320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200">
                <a:solidFill>
                  <a:srgbClr val="FF0000"/>
                </a:solidFill>
                <a:latin typeface="Arial" panose="020B0604020202020204" pitchFamily="34" charset="0"/>
              </a:rPr>
              <a:t>C of O Bill</a:t>
            </a:r>
          </a:p>
        </p:txBody>
      </p:sp>
      <p:sp>
        <p:nvSpPr>
          <p:cNvPr id="44043" name="Text Box 11"/>
          <p:cNvSpPr txBox="1">
            <a:spLocks noChangeArrowheads="1"/>
          </p:cNvSpPr>
          <p:nvPr/>
        </p:nvSpPr>
        <p:spPr bwMode="auto">
          <a:xfrm rot="2410977">
            <a:off x="4294188" y="5759450"/>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400">
                <a:solidFill>
                  <a:srgbClr val="FF0000"/>
                </a:solidFill>
                <a:latin typeface="Arial" panose="020B0604020202020204" pitchFamily="34" charset="0"/>
              </a:rPr>
              <a:t>Letter of Acceptance</a:t>
            </a:r>
          </a:p>
        </p:txBody>
      </p:sp>
      <p:sp>
        <p:nvSpPr>
          <p:cNvPr id="44044" name="Text Box 11"/>
          <p:cNvSpPr txBox="1">
            <a:spLocks noChangeArrowheads="1"/>
          </p:cNvSpPr>
          <p:nvPr/>
        </p:nvSpPr>
        <p:spPr bwMode="auto">
          <a:xfrm rot="2007311">
            <a:off x="4921250" y="2370138"/>
            <a:ext cx="294481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200">
                <a:solidFill>
                  <a:srgbClr val="FF0000"/>
                </a:solidFill>
                <a:latin typeface="Arial" panose="020B0604020202020204" pitchFamily="34" charset="0"/>
              </a:rPr>
              <a:t>Certificate of Occupancy (C of O)</a:t>
            </a:r>
          </a:p>
        </p:txBody>
      </p:sp>
      <p:sp>
        <p:nvSpPr>
          <p:cNvPr id="44045" name="Text Box 11"/>
          <p:cNvSpPr txBox="1">
            <a:spLocks noChangeArrowheads="1"/>
          </p:cNvSpPr>
          <p:nvPr/>
        </p:nvSpPr>
        <p:spPr bwMode="auto">
          <a:xfrm rot="2539631">
            <a:off x="6548438" y="5529263"/>
            <a:ext cx="22320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Title Deeds Plan (TDP)</a:t>
            </a:r>
          </a:p>
        </p:txBody>
      </p:sp>
      <p:sp>
        <p:nvSpPr>
          <p:cNvPr id="44046" name="Text Box 7"/>
          <p:cNvSpPr txBox="1">
            <a:spLocks noChangeArrowheads="1"/>
          </p:cNvSpPr>
          <p:nvPr/>
        </p:nvSpPr>
        <p:spPr bwMode="auto">
          <a:xfrm>
            <a:off x="1270632" y="637016"/>
            <a:ext cx="79933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Computerized Land Administration</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36</a:t>
            </a:fld>
            <a:endParaRPr lang="en-US"/>
          </a:p>
        </p:txBody>
      </p:sp>
      <p:sp>
        <p:nvSpPr>
          <p:cNvPr id="17"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1474788"/>
            <a:ext cx="463708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582" t="11441" r="1865" b="8205"/>
          <a:stretch>
            <a:fillRect/>
          </a:stretch>
        </p:blipFill>
        <p:spPr bwMode="auto">
          <a:xfrm>
            <a:off x="4895850" y="3933825"/>
            <a:ext cx="42481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7"/>
          <p:cNvSpPr txBox="1">
            <a:spLocks noChangeArrowheads="1"/>
          </p:cNvSpPr>
          <p:nvPr/>
        </p:nvSpPr>
        <p:spPr bwMode="auto">
          <a:xfrm>
            <a:off x="-858970" y="651290"/>
            <a:ext cx="75612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600" b="1" dirty="0">
                <a:solidFill>
                  <a:srgbClr val="008000"/>
                </a:solidFill>
                <a:latin typeface="+mj-lt"/>
              </a:rPr>
              <a:t>GIS Products</a:t>
            </a:r>
          </a:p>
        </p:txBody>
      </p:sp>
      <p:sp>
        <p:nvSpPr>
          <p:cNvPr id="45061" name="Text Box 11"/>
          <p:cNvSpPr txBox="1">
            <a:spLocks noChangeArrowheads="1"/>
          </p:cNvSpPr>
          <p:nvPr/>
        </p:nvSpPr>
        <p:spPr bwMode="auto">
          <a:xfrm rot="2250319">
            <a:off x="619125" y="3433763"/>
            <a:ext cx="22320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Plot Coordinates (Data)</a:t>
            </a:r>
          </a:p>
        </p:txBody>
      </p:sp>
      <p:pic>
        <p:nvPicPr>
          <p:cNvPr id="4506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238" y="3933825"/>
            <a:ext cx="43926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263" y="1422400"/>
            <a:ext cx="304641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5838" y="1417638"/>
            <a:ext cx="2640012"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1417638"/>
            <a:ext cx="2798763"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11"/>
          <p:cNvSpPr txBox="1">
            <a:spLocks noChangeArrowheads="1"/>
          </p:cNvSpPr>
          <p:nvPr/>
        </p:nvSpPr>
        <p:spPr bwMode="auto">
          <a:xfrm rot="2250319">
            <a:off x="2284413" y="3030538"/>
            <a:ext cx="22320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Site Plan</a:t>
            </a:r>
          </a:p>
        </p:txBody>
      </p:sp>
      <p:sp>
        <p:nvSpPr>
          <p:cNvPr id="45067" name="Text Box 11"/>
          <p:cNvSpPr txBox="1">
            <a:spLocks noChangeArrowheads="1"/>
          </p:cNvSpPr>
          <p:nvPr/>
        </p:nvSpPr>
        <p:spPr bwMode="auto">
          <a:xfrm rot="2250319">
            <a:off x="4621213" y="3433763"/>
            <a:ext cx="22320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City Guide</a:t>
            </a:r>
          </a:p>
        </p:txBody>
      </p:sp>
      <p:sp>
        <p:nvSpPr>
          <p:cNvPr id="45068" name="Text Box 11"/>
          <p:cNvSpPr txBox="1">
            <a:spLocks noChangeArrowheads="1"/>
          </p:cNvSpPr>
          <p:nvPr/>
        </p:nvSpPr>
        <p:spPr bwMode="auto">
          <a:xfrm rot="2250319">
            <a:off x="7115175" y="2686050"/>
            <a:ext cx="223202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Cadastral Layout</a:t>
            </a:r>
          </a:p>
        </p:txBody>
      </p:sp>
      <p:sp>
        <p:nvSpPr>
          <p:cNvPr id="45069" name="Text Box 11"/>
          <p:cNvSpPr txBox="1">
            <a:spLocks noChangeArrowheads="1"/>
          </p:cNvSpPr>
          <p:nvPr/>
        </p:nvSpPr>
        <p:spPr bwMode="auto">
          <a:xfrm rot="2250319">
            <a:off x="787400" y="5889625"/>
            <a:ext cx="223202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District Map</a:t>
            </a:r>
          </a:p>
        </p:txBody>
      </p:sp>
      <p:sp>
        <p:nvSpPr>
          <p:cNvPr id="45070" name="Text Box 11"/>
          <p:cNvSpPr txBox="1">
            <a:spLocks noChangeArrowheads="1"/>
          </p:cNvSpPr>
          <p:nvPr/>
        </p:nvSpPr>
        <p:spPr bwMode="auto">
          <a:xfrm rot="2250319">
            <a:off x="6869113" y="5772150"/>
            <a:ext cx="22320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Aerial Map</a:t>
            </a:r>
          </a:p>
        </p:txBody>
      </p:sp>
      <p:sp>
        <p:nvSpPr>
          <p:cNvPr id="45071" name="Text Box 11"/>
          <p:cNvSpPr txBox="1">
            <a:spLocks noChangeArrowheads="1"/>
          </p:cNvSpPr>
          <p:nvPr/>
        </p:nvSpPr>
        <p:spPr bwMode="auto">
          <a:xfrm rot="2250319">
            <a:off x="520700" y="3001963"/>
            <a:ext cx="22320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100">
                <a:solidFill>
                  <a:srgbClr val="FF0000"/>
                </a:solidFill>
                <a:latin typeface="Arial" panose="020B0604020202020204" pitchFamily="34" charset="0"/>
              </a:rPr>
              <a:t>Survey Data</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37</a:t>
            </a:fld>
            <a:endParaRPr lang="en-US"/>
          </a:p>
        </p:txBody>
      </p:sp>
      <p:sp>
        <p:nvSpPr>
          <p:cNvPr id="18"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435E62B9-5CBE-BF4E-9100-694CD46647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txBox="1">
            <a:spLocks noChangeArrowheads="1"/>
          </p:cNvSpPr>
          <p:nvPr/>
        </p:nvSpPr>
        <p:spPr bwMode="auto">
          <a:xfrm>
            <a:off x="1476375" y="549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sz="3600" b="1" dirty="0">
                <a:solidFill>
                  <a:srgbClr val="008000"/>
                </a:solidFill>
              </a:rPr>
              <a:t>AGIS as a Service Provider</a:t>
            </a:r>
            <a:endParaRPr lang="en-GB" sz="3600" b="1" dirty="0">
              <a:solidFill>
                <a:srgbClr val="008000"/>
              </a:solidFill>
            </a:endParaRPr>
          </a:p>
        </p:txBody>
      </p:sp>
      <p:sp>
        <p:nvSpPr>
          <p:cNvPr id="46083" name="Rectangle 3"/>
          <p:cNvSpPr txBox="1">
            <a:spLocks noChangeArrowheads="1"/>
          </p:cNvSpPr>
          <p:nvPr/>
        </p:nvSpPr>
        <p:spPr bwMode="auto">
          <a:xfrm>
            <a:off x="1096963" y="2034170"/>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r>
              <a:rPr lang="en-US" sz="2400" dirty="0"/>
              <a:t>ICT Support to Stakeholders</a:t>
            </a:r>
          </a:p>
          <a:p>
            <a:pPr eaLnBrk="1" hangingPunct="1"/>
            <a:r>
              <a:rPr lang="en-US" sz="2400" dirty="0"/>
              <a:t>GIS Support to Land related Department</a:t>
            </a:r>
          </a:p>
          <a:p>
            <a:pPr eaLnBrk="1" hangingPunct="1"/>
            <a:r>
              <a:rPr lang="en-US" sz="2400" dirty="0"/>
              <a:t>GIS data to Government and organizations</a:t>
            </a:r>
          </a:p>
          <a:p>
            <a:pPr eaLnBrk="1" hangingPunct="1"/>
            <a:r>
              <a:rPr lang="en-US" sz="2400" dirty="0"/>
              <a:t>Online and Mobile Services to Administration and citizen</a:t>
            </a:r>
          </a:p>
          <a:p>
            <a:pPr eaLnBrk="1" hangingPunct="1"/>
            <a:r>
              <a:rPr lang="en-US" sz="2400" dirty="0"/>
              <a:t>Data Hosting for Selected FCT Departments</a:t>
            </a:r>
          </a:p>
          <a:p>
            <a:pPr eaLnBrk="1" hangingPunct="1"/>
            <a:r>
              <a:rPr lang="en-US" sz="2400" dirty="0"/>
              <a:t>GIS Data for Navigation</a:t>
            </a:r>
          </a:p>
          <a:p>
            <a:pPr eaLnBrk="1" hangingPunct="1"/>
            <a:r>
              <a:rPr lang="en-US" sz="2400" dirty="0"/>
              <a:t>Providing platform for smart City Initiatives</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38</a:t>
            </a:fld>
            <a:endParaRPr lang="en-US"/>
          </a:p>
        </p:txBody>
      </p:sp>
      <p:sp>
        <p:nvSpPr>
          <p:cNvPr id="6"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65" y="3645024"/>
            <a:ext cx="8964612"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Rectangle 3"/>
          <p:cNvSpPr>
            <a:spLocks noGrp="1" noChangeArrowheads="1"/>
          </p:cNvSpPr>
          <p:nvPr>
            <p:ph type="body" idx="4294967295"/>
          </p:nvPr>
        </p:nvSpPr>
        <p:spPr>
          <a:xfrm>
            <a:off x="537471" y="2966217"/>
            <a:ext cx="8229600" cy="4525963"/>
          </a:xfrm>
        </p:spPr>
        <p:txBody>
          <a:bodyPr/>
          <a:lstStyle/>
          <a:p>
            <a:pPr algn="ctr">
              <a:buFont typeface="Wingdings 3" panose="05040102010807070707" pitchFamily="18" charset="2"/>
              <a:buNone/>
            </a:pPr>
            <a:endParaRPr lang="en-US" sz="4800" dirty="0">
              <a:solidFill>
                <a:schemeClr val="accent1">
                  <a:lumMod val="60000"/>
                  <a:lumOff val="40000"/>
                </a:schemeClr>
              </a:solidFill>
              <a:latin typeface="Times New Roman" panose="02020603050405020304" pitchFamily="18" charset="0"/>
            </a:endParaRPr>
          </a:p>
          <a:p>
            <a:pPr algn="ctr">
              <a:buFont typeface="Wingdings 3" panose="05040102010807070707" pitchFamily="18" charset="2"/>
              <a:buNone/>
            </a:pPr>
            <a:r>
              <a:rPr lang="en-US" sz="4800" u="sng" dirty="0">
                <a:solidFill>
                  <a:schemeClr val="accent1">
                    <a:lumMod val="60000"/>
                    <a:lumOff val="40000"/>
                  </a:schemeClr>
                </a:solidFill>
                <a:latin typeface="Times New Roman" panose="02020603050405020304" pitchFamily="18" charset="0"/>
              </a:rPr>
              <a:t>www.agis.fcta.gov.ng</a:t>
            </a:r>
            <a:endParaRPr lang="en-GB" sz="4800" u="sng" dirty="0">
              <a:solidFill>
                <a:schemeClr val="accent1">
                  <a:lumMod val="60000"/>
                  <a:lumOff val="40000"/>
                </a:schemeClr>
              </a:solidFill>
              <a:latin typeface="Times New Roman" panose="02020603050405020304" pitchFamily="18" charset="0"/>
            </a:endParaRPr>
          </a:p>
          <a:p>
            <a:pPr algn="ctr">
              <a:buFontTx/>
              <a:buNone/>
            </a:pPr>
            <a:r>
              <a:rPr lang="en-US" sz="4800" dirty="0">
                <a:solidFill>
                  <a:schemeClr val="accent1">
                    <a:lumMod val="60000"/>
                    <a:lumOff val="40000"/>
                  </a:schemeClr>
                </a:solidFill>
                <a:latin typeface="Times New Roman" panose="02020603050405020304" pitchFamily="18" charset="0"/>
              </a:rPr>
              <a:t>isajalo@agis.fcta.gov.ng</a:t>
            </a:r>
          </a:p>
          <a:p>
            <a:pPr algn="ctr">
              <a:buFontTx/>
              <a:buNone/>
            </a:pPr>
            <a:endParaRPr lang="en-GB" sz="4800" dirty="0">
              <a:solidFill>
                <a:schemeClr val="accent1">
                  <a:lumMod val="60000"/>
                  <a:lumOff val="40000"/>
                </a:schemeClr>
              </a:solidFill>
              <a:latin typeface="Times New Roman" panose="02020603050405020304" pitchFamily="18" charset="0"/>
            </a:endParaRPr>
          </a:p>
        </p:txBody>
      </p:sp>
      <p:sp>
        <p:nvSpPr>
          <p:cNvPr id="6" name="Rectangle 2"/>
          <p:cNvSpPr txBox="1">
            <a:spLocks noChangeArrowheads="1"/>
          </p:cNvSpPr>
          <p:nvPr/>
        </p:nvSpPr>
        <p:spPr bwMode="auto">
          <a:xfrm>
            <a:off x="1498450" y="388070"/>
            <a:ext cx="8229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10000"/>
          </a:bodyPr>
          <a:lst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anose="020B0502020202020204" pitchFamily="34" charset="0"/>
              </a:defRPr>
            </a:lvl2pPr>
            <a:lvl3pPr algn="l" defTabSz="457200" rtl="0" fontAlgn="base">
              <a:spcBef>
                <a:spcPct val="0"/>
              </a:spcBef>
              <a:spcAft>
                <a:spcPct val="0"/>
              </a:spcAft>
              <a:defRPr sz="3600">
                <a:solidFill>
                  <a:srgbClr val="262626"/>
                </a:solidFill>
                <a:latin typeface="Century Gothic" panose="020B0502020202020204" pitchFamily="34" charset="0"/>
              </a:defRPr>
            </a:lvl3pPr>
            <a:lvl4pPr algn="l" defTabSz="457200" rtl="0" fontAlgn="base">
              <a:spcBef>
                <a:spcPct val="0"/>
              </a:spcBef>
              <a:spcAft>
                <a:spcPct val="0"/>
              </a:spcAft>
              <a:defRPr sz="3600">
                <a:solidFill>
                  <a:srgbClr val="262626"/>
                </a:solidFill>
                <a:latin typeface="Century Gothic" panose="020B0502020202020204" pitchFamily="34" charset="0"/>
              </a:defRPr>
            </a:lvl4pPr>
            <a:lvl5pPr algn="l" defTabSz="457200" rtl="0" fontAlgn="base">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lang="en-US" sz="9600" b="1">
                <a:solidFill>
                  <a:srgbClr val="008000"/>
                </a:solidFill>
                <a:latin typeface="Times New Roman" panose="02020603050405020304" pitchFamily="18" charset="0"/>
              </a:rPr>
              <a:t>THANK YOU</a:t>
            </a:r>
            <a:endParaRPr lang="en-GB" sz="9600" b="1" dirty="0">
              <a:solidFill>
                <a:srgbClr val="008000"/>
              </a:solidFill>
              <a:latin typeface="Times New Roman" panose="02020603050405020304" pitchFamily="18" charset="0"/>
            </a:endParaRPr>
          </a:p>
        </p:txBody>
      </p:sp>
      <p:sp>
        <p:nvSpPr>
          <p:cNvPr id="2" name="Footer Placeholder 1"/>
          <p:cNvSpPr>
            <a:spLocks noGrp="1"/>
          </p:cNvSpPr>
          <p:nvPr>
            <p:ph type="ftr" sz="quarter" idx="11"/>
          </p:nvPr>
        </p:nvSpPr>
        <p:spPr/>
        <p:txBody>
          <a:bodyPr/>
          <a:lstStyle/>
          <a:p>
            <a:pPr>
              <a:defRPr/>
            </a:pPr>
            <a:r>
              <a:rPr lang="en-US"/>
              <a:t>@AGIS 2016</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39</a:t>
            </a:fld>
            <a:endParaRPr lang="en-US"/>
          </a:p>
        </p:txBody>
      </p:sp>
      <p:pic>
        <p:nvPicPr>
          <p:cNvPr id="4" name="Picture 3">
            <a:extLst>
              <a:ext uri="{FF2B5EF4-FFF2-40B4-BE49-F238E27FC236}">
                <a16:creationId xmlns:a16="http://schemas.microsoft.com/office/drawing/2014/main" id="{E60DB31E-65E8-D140-8E2D-784B571DE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026" y="2150834"/>
            <a:ext cx="1434224" cy="815383"/>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19250" y="476250"/>
            <a:ext cx="6588125" cy="1281113"/>
          </a:xfrm>
        </p:spPr>
        <p:txBody>
          <a:bodyPr/>
          <a:lstStyle/>
          <a:p>
            <a:r>
              <a:rPr lang="en-US" b="1" dirty="0">
                <a:solidFill>
                  <a:srgbClr val="006600"/>
                </a:solidFill>
              </a:rPr>
              <a:t>Mandate</a:t>
            </a:r>
            <a:endParaRPr lang="en-US" dirty="0">
              <a:solidFill>
                <a:srgbClr val="006600"/>
              </a:solidFill>
            </a:endParaRPr>
          </a:p>
        </p:txBody>
      </p:sp>
      <p:sp>
        <p:nvSpPr>
          <p:cNvPr id="22531" name="Text Box 4"/>
          <p:cNvSpPr txBox="1">
            <a:spLocks noChangeArrowheads="1"/>
          </p:cNvSpPr>
          <p:nvPr/>
        </p:nvSpPr>
        <p:spPr bwMode="auto">
          <a:xfrm>
            <a:off x="971550" y="2133600"/>
            <a:ext cx="72723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sz="2400" b="1" i="1" dirty="0"/>
              <a:t>Generation, Management and Administration of Geospatial Data and Land Matters in the </a:t>
            </a:r>
            <a:r>
              <a:rPr lang="en-US" sz="2400" b="1" dirty="0"/>
              <a:t>Federal Capital Territory </a:t>
            </a:r>
          </a:p>
          <a:p>
            <a:pPr eaLnBrk="1" hangingPunct="1">
              <a:spcBef>
                <a:spcPct val="50000"/>
              </a:spcBef>
            </a:pPr>
            <a:r>
              <a:rPr lang="en-US" sz="2400" b="1" i="1" dirty="0"/>
              <a:t>(FCTA Order, 2004)</a:t>
            </a:r>
          </a:p>
        </p:txBody>
      </p:sp>
      <p:sp>
        <p:nvSpPr>
          <p:cNvPr id="3" name="Slide Number Placeholder 2"/>
          <p:cNvSpPr>
            <a:spLocks noGrp="1"/>
          </p:cNvSpPr>
          <p:nvPr>
            <p:ph type="sldNum" sz="quarter" idx="12"/>
          </p:nvPr>
        </p:nvSpPr>
        <p:spPr/>
        <p:txBody>
          <a:bodyPr/>
          <a:lstStyle/>
          <a:p>
            <a:pPr>
              <a:defRPr/>
            </a:pPr>
            <a:fld id="{87AEFF93-7EF5-45D1-9F7F-900AF09A3165}" type="slidenum">
              <a:rPr lang="en-US" smtClean="0"/>
              <a:pPr>
                <a:defRPr/>
              </a:pPr>
              <a:t>4</a:t>
            </a:fld>
            <a:endParaRPr lang="en-US"/>
          </a:p>
        </p:txBody>
      </p:sp>
      <p:sp>
        <p:nvSpPr>
          <p:cNvPr id="8" name="Footer Placeholder 1"/>
          <p:cNvSpPr>
            <a:spLocks noGrp="1"/>
          </p:cNvSpPr>
          <p:nvPr>
            <p:ph type="ftr" sz="quarter" idx="11"/>
          </p:nvPr>
        </p:nvSpPr>
        <p:spPr>
          <a:xfrm>
            <a:off x="1082154" y="6362278"/>
            <a:ext cx="1320635" cy="495722"/>
          </a:xfrm>
        </p:spPr>
        <p:txBody>
          <a:bodyPr/>
          <a:lstStyle/>
          <a:p>
            <a:pPr>
              <a:defRPr/>
            </a:pPr>
            <a:r>
              <a:rPr lang="en-US" sz="1100" b="1" dirty="0">
                <a:solidFill>
                  <a:srgbClr val="006600"/>
                </a:solidFill>
              </a:rPr>
              <a:t>@AfICTA 2018</a:t>
            </a:r>
          </a:p>
        </p:txBody>
      </p:sp>
      <p:pic>
        <p:nvPicPr>
          <p:cNvPr id="2" name="Picture 3">
            <a:extLst>
              <a:ext uri="{FF2B5EF4-FFF2-40B4-BE49-F238E27FC236}">
                <a16:creationId xmlns:a16="http://schemas.microsoft.com/office/drawing/2014/main" id="{910B131A-E047-3E4A-BD16-5C2AEE613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684213" y="1989138"/>
            <a:ext cx="7991475" cy="3776662"/>
          </a:xfrm>
        </p:spPr>
        <p:txBody>
          <a:bodyPr/>
          <a:lstStyle/>
          <a:p>
            <a:pPr>
              <a:spcBef>
                <a:spcPct val="100000"/>
              </a:spcBef>
            </a:pPr>
            <a:r>
              <a:rPr lang="en-GB" sz="2400" dirty="0"/>
              <a:t>Services for Government, Professionals and Citizens</a:t>
            </a:r>
          </a:p>
          <a:p>
            <a:pPr>
              <a:spcBef>
                <a:spcPct val="100000"/>
              </a:spcBef>
            </a:pPr>
            <a:r>
              <a:rPr lang="en-GB" sz="2400" dirty="0"/>
              <a:t>The official source for spatial data on FCT</a:t>
            </a:r>
          </a:p>
          <a:p>
            <a:pPr>
              <a:spcBef>
                <a:spcPct val="100000"/>
              </a:spcBef>
            </a:pPr>
            <a:r>
              <a:rPr lang="en-GB" sz="2400" dirty="0"/>
              <a:t>Computerization of spatially related workflows in selected FCTA departments and agencies</a:t>
            </a:r>
          </a:p>
        </p:txBody>
      </p:sp>
      <p:sp>
        <p:nvSpPr>
          <p:cNvPr id="23555" name="Rectangle 9"/>
          <p:cNvSpPr>
            <a:spLocks noChangeArrowheads="1"/>
          </p:cNvSpPr>
          <p:nvPr/>
        </p:nvSpPr>
        <p:spPr bwMode="auto">
          <a:xfrm>
            <a:off x="1547664" y="620688"/>
            <a:ext cx="28440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6600"/>
                </a:solidFill>
                <a:latin typeface="+mj-lt"/>
              </a:rPr>
              <a:t>AGIS Scope</a:t>
            </a:r>
            <a:endParaRPr lang="en-US" sz="3600" dirty="0">
              <a:latin typeface="+mj-lt"/>
            </a:endParaRPr>
          </a:p>
        </p:txBody>
      </p:sp>
      <p:sp>
        <p:nvSpPr>
          <p:cNvPr id="3" name="Slide Number Placeholder 2"/>
          <p:cNvSpPr>
            <a:spLocks noGrp="1"/>
          </p:cNvSpPr>
          <p:nvPr>
            <p:ph type="sldNum" sz="quarter" idx="12"/>
          </p:nvPr>
        </p:nvSpPr>
        <p:spPr/>
        <p:txBody>
          <a:bodyPr/>
          <a:lstStyle/>
          <a:p>
            <a:pPr>
              <a:defRPr/>
            </a:pPr>
            <a:fld id="{87AEFF93-7EF5-45D1-9F7F-900AF09A3165}" type="slidenum">
              <a:rPr lang="en-US" smtClean="0"/>
              <a:pPr>
                <a:defRPr/>
              </a:pPr>
              <a:t>5</a:t>
            </a:fld>
            <a:endParaRPr lang="en-US"/>
          </a:p>
        </p:txBody>
      </p:sp>
      <p:sp>
        <p:nvSpPr>
          <p:cNvPr id="6" name="Footer Placeholder 1"/>
          <p:cNvSpPr>
            <a:spLocks noGrp="1"/>
          </p:cNvSpPr>
          <p:nvPr>
            <p:ph type="ftr" sz="quarter" idx="11"/>
          </p:nvPr>
        </p:nvSpPr>
        <p:spPr>
          <a:xfrm>
            <a:off x="1082154" y="6362278"/>
            <a:ext cx="1166635" cy="437916"/>
          </a:xfrm>
        </p:spPr>
        <p:txBody>
          <a:bodyPr/>
          <a:lstStyle/>
          <a:p>
            <a:pPr>
              <a:defRPr/>
            </a:pPr>
            <a:r>
              <a:rPr lang="en-US" sz="1100" b="1" dirty="0">
                <a:solidFill>
                  <a:srgbClr val="006600"/>
                </a:solidFill>
              </a:rPr>
              <a:t>@AfICTA 2018</a:t>
            </a:r>
          </a:p>
        </p:txBody>
      </p:sp>
      <p:pic>
        <p:nvPicPr>
          <p:cNvPr id="2" name="Picture 3">
            <a:extLst>
              <a:ext uri="{FF2B5EF4-FFF2-40B4-BE49-F238E27FC236}">
                <a16:creationId xmlns:a16="http://schemas.microsoft.com/office/drawing/2014/main" id="{627B67F6-BD96-664F-A9F9-F92EEFA4D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4294967295"/>
          </p:nvPr>
        </p:nvSpPr>
        <p:spPr>
          <a:xfrm>
            <a:off x="755650" y="1563688"/>
            <a:ext cx="7773988" cy="5259387"/>
          </a:xfrm>
        </p:spPr>
        <p:txBody>
          <a:bodyPr/>
          <a:lstStyle/>
          <a:p>
            <a:pPr>
              <a:buFontTx/>
              <a:buNone/>
            </a:pPr>
            <a:r>
              <a:rPr lang="en-GB" b="1">
                <a:solidFill>
                  <a:srgbClr val="008000"/>
                </a:solidFill>
                <a:latin typeface="Times New Roman" panose="02020603050405020304" pitchFamily="18" charset="0"/>
              </a:rPr>
              <a:t>The Mission of AGIS</a:t>
            </a:r>
            <a:endParaRPr lang="en-GB">
              <a:solidFill>
                <a:srgbClr val="008000"/>
              </a:solidFill>
              <a:latin typeface="Times New Roman" panose="02020603050405020304" pitchFamily="18" charset="0"/>
            </a:endParaRPr>
          </a:p>
          <a:p>
            <a:r>
              <a:rPr lang="en-GB" i="1">
                <a:latin typeface="Times New Roman" panose="02020603050405020304" pitchFamily="18" charset="0"/>
              </a:rPr>
              <a:t>The mission of AGIS is to develop a comprehensive, all-inclusive, fool-proof, state-of-the-arts, computerised Geospatial Data Infrastructure (GDI) for the FCT.</a:t>
            </a:r>
            <a:endParaRPr lang="en-GB" b="1" i="1">
              <a:latin typeface="Times New Roman" panose="02020603050405020304" pitchFamily="18" charset="0"/>
            </a:endParaRPr>
          </a:p>
          <a:p>
            <a:pPr>
              <a:buFontTx/>
              <a:buNone/>
            </a:pPr>
            <a:r>
              <a:rPr lang="en-GB" b="1">
                <a:solidFill>
                  <a:srgbClr val="008000"/>
                </a:solidFill>
                <a:latin typeface="Times New Roman" panose="02020603050405020304" pitchFamily="18" charset="0"/>
              </a:rPr>
              <a:t>The Vision of AGIS</a:t>
            </a:r>
          </a:p>
          <a:p>
            <a:r>
              <a:rPr lang="en-GB" i="1">
                <a:latin typeface="Times New Roman" panose="02020603050405020304" pitchFamily="18" charset="0"/>
              </a:rPr>
              <a:t>The Vision of AGIS is to become the only official source of Geospatial Data for the nation’s capital.</a:t>
            </a:r>
            <a:endParaRPr lang="en-US" i="1">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6</a:t>
            </a:fld>
            <a:endParaRPr lang="en-US"/>
          </a:p>
        </p:txBody>
      </p:sp>
      <p:sp>
        <p:nvSpPr>
          <p:cNvPr id="7" name="Footer Placeholder 1"/>
          <p:cNvSpPr>
            <a:spLocks noGrp="1"/>
          </p:cNvSpPr>
          <p:nvPr>
            <p:ph type="ftr" sz="quarter" idx="11"/>
          </p:nvPr>
        </p:nvSpPr>
        <p:spPr>
          <a:xfrm>
            <a:off x="1096963" y="6289476"/>
            <a:ext cx="1176094" cy="441466"/>
          </a:xfrm>
        </p:spPr>
        <p:txBody>
          <a:bodyPr/>
          <a:lstStyle/>
          <a:p>
            <a:pPr>
              <a:defRPr/>
            </a:pPr>
            <a:r>
              <a:rPr lang="en-US" sz="1100" b="1" dirty="0">
                <a:solidFill>
                  <a:srgbClr val="006600"/>
                </a:solidFill>
              </a:rPr>
              <a:t>@AfICTA 2018</a:t>
            </a:r>
          </a:p>
        </p:txBody>
      </p:sp>
      <p:pic>
        <p:nvPicPr>
          <p:cNvPr id="2" name="Picture 3">
            <a:extLst>
              <a:ext uri="{FF2B5EF4-FFF2-40B4-BE49-F238E27FC236}">
                <a16:creationId xmlns:a16="http://schemas.microsoft.com/office/drawing/2014/main" id="{4E34EFE0-5023-F241-9B27-0255A3C15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3" descr="logo_areacounc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260350"/>
            <a:ext cx="539115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4"/>
          <p:cNvSpPr txBox="1">
            <a:spLocks noChangeArrowheads="1"/>
          </p:cNvSpPr>
          <p:nvPr/>
        </p:nvSpPr>
        <p:spPr bwMode="auto">
          <a:xfrm>
            <a:off x="5508625" y="5013325"/>
            <a:ext cx="33845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sz="2000" b="1" dirty="0">
                <a:solidFill>
                  <a:srgbClr val="008000"/>
                </a:solidFill>
                <a:latin typeface="Arial" panose="020B0604020202020204" pitchFamily="34" charset="0"/>
              </a:rPr>
              <a:t>The FCC &amp; Area Councils of FCT </a:t>
            </a: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7</a:t>
            </a:fld>
            <a:endParaRPr lang="en-US"/>
          </a:p>
        </p:txBody>
      </p:sp>
      <p:sp>
        <p:nvSpPr>
          <p:cNvPr id="8" name="Footer Placeholder 1"/>
          <p:cNvSpPr>
            <a:spLocks noGrp="1"/>
          </p:cNvSpPr>
          <p:nvPr>
            <p:ph type="ftr" sz="quarter" idx="11"/>
          </p:nvPr>
        </p:nvSpPr>
        <p:spPr>
          <a:xfrm>
            <a:off x="1082154" y="6362278"/>
            <a:ext cx="1126189" cy="422734"/>
          </a:xfrm>
        </p:spPr>
        <p:txBody>
          <a:bodyPr/>
          <a:lstStyle/>
          <a:p>
            <a:pPr>
              <a:defRPr/>
            </a:pPr>
            <a:r>
              <a:rPr lang="en-US" sz="1100" b="1" dirty="0">
                <a:solidFill>
                  <a:srgbClr val="006600"/>
                </a:solidFill>
              </a:rPr>
              <a:t>@AfICTA 2018</a:t>
            </a:r>
          </a:p>
        </p:txBody>
      </p:sp>
      <p:pic>
        <p:nvPicPr>
          <p:cNvPr id="2" name="Picture 3">
            <a:extLst>
              <a:ext uri="{FF2B5EF4-FFF2-40B4-BE49-F238E27FC236}">
                <a16:creationId xmlns:a16="http://schemas.microsoft.com/office/drawing/2014/main" id="{F21957B8-B01B-674B-8D0E-1BFE70740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transition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00113" y="1628775"/>
            <a:ext cx="7200900" cy="4032250"/>
          </a:xfrm>
          <a:prstGeom prst="rect">
            <a:avLst/>
          </a:prstGeom>
        </p:spPr>
        <p:txBody>
          <a:bodyPr>
            <a:normAutofit fontScale="4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fontAlgn="auto">
              <a:lnSpc>
                <a:spcPct val="90000"/>
              </a:lnSpc>
              <a:defRPr/>
            </a:pPr>
            <a:r>
              <a:rPr lang="en-US" altLang="en-US" sz="6700" dirty="0"/>
              <a:t>Land Applicants – Ministerial Approvals</a:t>
            </a:r>
          </a:p>
          <a:p>
            <a:pPr algn="just" fontAlgn="auto">
              <a:lnSpc>
                <a:spcPct val="90000"/>
              </a:lnSpc>
              <a:buFontTx/>
              <a:buNone/>
              <a:defRPr/>
            </a:pPr>
            <a:r>
              <a:rPr lang="en-US" altLang="en-US" sz="6700" dirty="0"/>
              <a:t>	Deeds Registration, C of O Printing and Transactions Registration, </a:t>
            </a:r>
            <a:r>
              <a:rPr lang="en-US" altLang="en-US" sz="6700" dirty="0" err="1"/>
              <a:t>etc</a:t>
            </a:r>
            <a:r>
              <a:rPr lang="en-US" altLang="en-US" sz="6700" dirty="0"/>
              <a:t> </a:t>
            </a:r>
          </a:p>
          <a:p>
            <a:pPr algn="just" fontAlgn="auto">
              <a:lnSpc>
                <a:spcPct val="90000"/>
              </a:lnSpc>
              <a:buFontTx/>
              <a:buNone/>
              <a:defRPr/>
            </a:pPr>
            <a:r>
              <a:rPr lang="en-US" altLang="en-US" sz="6700" dirty="0"/>
              <a:t>	(Land Administration Department). </a:t>
            </a:r>
          </a:p>
          <a:p>
            <a:pPr algn="just" fontAlgn="auto">
              <a:lnSpc>
                <a:spcPct val="90000"/>
              </a:lnSpc>
              <a:defRPr/>
            </a:pPr>
            <a:r>
              <a:rPr lang="en-US" altLang="en-US" sz="6700" dirty="0"/>
              <a:t>Plot sourcing – Land subdivisions</a:t>
            </a:r>
          </a:p>
          <a:p>
            <a:pPr algn="just" fontAlgn="auto">
              <a:lnSpc>
                <a:spcPct val="90000"/>
              </a:lnSpc>
              <a:buFontTx/>
              <a:buNone/>
              <a:defRPr/>
            </a:pPr>
            <a:r>
              <a:rPr lang="en-US" altLang="en-US" sz="6700" dirty="0"/>
              <a:t>	Land use Planning, detailed site development plans, etc. (URP)</a:t>
            </a:r>
          </a:p>
          <a:p>
            <a:pPr algn="just" fontAlgn="auto">
              <a:lnSpc>
                <a:spcPct val="90000"/>
              </a:lnSpc>
              <a:defRPr/>
            </a:pPr>
            <a:r>
              <a:rPr lang="en-US" altLang="en-US" sz="6700" dirty="0"/>
              <a:t>The Intelligent Sheet – Charting &amp; TDP productions, cadastral mapping, survey controls establishment, etc.</a:t>
            </a:r>
          </a:p>
        </p:txBody>
      </p:sp>
      <p:sp>
        <p:nvSpPr>
          <p:cNvPr id="26627" name="Rectangle 2"/>
          <p:cNvSpPr>
            <a:spLocks noChangeArrowheads="1"/>
          </p:cNvSpPr>
          <p:nvPr/>
        </p:nvSpPr>
        <p:spPr bwMode="auto">
          <a:xfrm>
            <a:off x="1655561" y="620688"/>
            <a:ext cx="64748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8000"/>
                </a:solidFill>
                <a:latin typeface="+mj-lt"/>
              </a:rPr>
              <a:t>Process of Land Titling In FCT</a:t>
            </a:r>
          </a:p>
        </p:txBody>
      </p:sp>
      <p:sp>
        <p:nvSpPr>
          <p:cNvPr id="4" name="Slide Number Placeholder 3"/>
          <p:cNvSpPr>
            <a:spLocks noGrp="1"/>
          </p:cNvSpPr>
          <p:nvPr>
            <p:ph type="sldNum" sz="quarter" idx="12"/>
          </p:nvPr>
        </p:nvSpPr>
        <p:spPr/>
        <p:txBody>
          <a:bodyPr/>
          <a:lstStyle/>
          <a:p>
            <a:pPr>
              <a:defRPr/>
            </a:pPr>
            <a:fld id="{0BE60D67-5409-461C-8662-6EB6BAEBF5C9}" type="slidenum">
              <a:rPr lang="en-US" smtClean="0"/>
              <a:pPr>
                <a:defRPr/>
              </a:pPr>
              <a:t>8</a:t>
            </a:fld>
            <a:endParaRPr lang="en-US"/>
          </a:p>
        </p:txBody>
      </p:sp>
      <p:sp>
        <p:nvSpPr>
          <p:cNvPr id="6" name="Footer Placeholder 1"/>
          <p:cNvSpPr>
            <a:spLocks noGrp="1"/>
          </p:cNvSpPr>
          <p:nvPr>
            <p:ph type="ftr" sz="quarter" idx="11"/>
          </p:nvPr>
        </p:nvSpPr>
        <p:spPr>
          <a:xfrm>
            <a:off x="1082155" y="6362278"/>
            <a:ext cx="1190902" cy="447025"/>
          </a:xfrm>
        </p:spPr>
        <p:txBody>
          <a:bodyPr/>
          <a:lstStyle/>
          <a:p>
            <a:pPr>
              <a:defRPr/>
            </a:pPr>
            <a:r>
              <a:rPr lang="en-US" sz="1100" b="1" dirty="0">
                <a:solidFill>
                  <a:srgbClr val="006600"/>
                </a:solidFill>
              </a:rPr>
              <a:t>@AfICTA 2018</a:t>
            </a:r>
          </a:p>
        </p:txBody>
      </p:sp>
      <p:pic>
        <p:nvPicPr>
          <p:cNvPr id="3" name="Picture 3">
            <a:extLst>
              <a:ext uri="{FF2B5EF4-FFF2-40B4-BE49-F238E27FC236}">
                <a16:creationId xmlns:a16="http://schemas.microsoft.com/office/drawing/2014/main" id="{3F87A8D2-176E-1342-A3FD-57AAB9154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03" y="26844"/>
            <a:ext cx="1199638" cy="6820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7188"/>
            <a:ext cx="289242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32013"/>
            <a:ext cx="25368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916113"/>
            <a:ext cx="259238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700213"/>
            <a:ext cx="42497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1"/>
          <p:cNvSpPr txBox="1">
            <a:spLocks noChangeArrowheads="1"/>
          </p:cNvSpPr>
          <p:nvPr/>
        </p:nvSpPr>
        <p:spPr bwMode="auto">
          <a:xfrm rot="1241727">
            <a:off x="2411413" y="2924175"/>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400">
                <a:solidFill>
                  <a:srgbClr val="FF0000"/>
                </a:solidFill>
                <a:latin typeface="Arial" panose="020B0604020202020204" pitchFamily="34" charset="0"/>
              </a:rPr>
              <a:t>Ministerial Approval sheet</a:t>
            </a:r>
          </a:p>
        </p:txBody>
      </p:sp>
      <p:sp>
        <p:nvSpPr>
          <p:cNvPr id="27655" name="Text Box 12"/>
          <p:cNvSpPr txBox="1">
            <a:spLocks noChangeArrowheads="1"/>
          </p:cNvSpPr>
          <p:nvPr/>
        </p:nvSpPr>
        <p:spPr bwMode="auto">
          <a:xfrm rot="1241727">
            <a:off x="827088" y="4867275"/>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400">
                <a:solidFill>
                  <a:srgbClr val="FF0000"/>
                </a:solidFill>
                <a:latin typeface="Arial" panose="020B0604020202020204" pitchFamily="34" charset="0"/>
              </a:rPr>
              <a:t>Land Application form</a:t>
            </a:r>
          </a:p>
        </p:txBody>
      </p:sp>
      <p:sp>
        <p:nvSpPr>
          <p:cNvPr id="27656" name="Text Box 13"/>
          <p:cNvSpPr txBox="1">
            <a:spLocks noChangeArrowheads="1"/>
          </p:cNvSpPr>
          <p:nvPr/>
        </p:nvSpPr>
        <p:spPr bwMode="auto">
          <a:xfrm rot="1241727">
            <a:off x="4500563" y="4795838"/>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400">
                <a:solidFill>
                  <a:srgbClr val="FF0000"/>
                </a:solidFill>
                <a:latin typeface="Arial" panose="020B0604020202020204" pitchFamily="34" charset="0"/>
              </a:rPr>
              <a:t>Letter of Offer (R of O)</a:t>
            </a:r>
          </a:p>
        </p:txBody>
      </p:sp>
      <p:sp>
        <p:nvSpPr>
          <p:cNvPr id="27657" name="Text Box 14"/>
          <p:cNvSpPr txBox="1">
            <a:spLocks noChangeArrowheads="1"/>
          </p:cNvSpPr>
          <p:nvPr/>
        </p:nvSpPr>
        <p:spPr bwMode="auto">
          <a:xfrm rot="-2883243">
            <a:off x="6561137" y="3959226"/>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1400">
                <a:solidFill>
                  <a:srgbClr val="FF0000"/>
                </a:solidFill>
                <a:latin typeface="Arial" panose="020B0604020202020204" pitchFamily="34" charset="0"/>
              </a:rPr>
              <a:t>Certificate of Occupancy</a:t>
            </a:r>
          </a:p>
        </p:txBody>
      </p:sp>
      <p:sp>
        <p:nvSpPr>
          <p:cNvPr id="27658" name="Rectangle 16"/>
          <p:cNvSpPr>
            <a:spLocks noChangeArrowheads="1"/>
          </p:cNvSpPr>
          <p:nvPr/>
        </p:nvSpPr>
        <p:spPr bwMode="auto">
          <a:xfrm>
            <a:off x="1491983" y="633500"/>
            <a:ext cx="5439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3600" b="1" dirty="0">
                <a:solidFill>
                  <a:srgbClr val="008000"/>
                </a:solidFill>
                <a:latin typeface="+mj-lt"/>
              </a:rPr>
              <a:t>Land Titling Before AGIS</a:t>
            </a:r>
            <a:endParaRPr lang="en-US" sz="3600" dirty="0">
              <a:latin typeface="+mj-lt"/>
            </a:endParaRPr>
          </a:p>
        </p:txBody>
      </p:sp>
      <p:sp>
        <p:nvSpPr>
          <p:cNvPr id="3" name="Slide Number Placeholder 2"/>
          <p:cNvSpPr>
            <a:spLocks noGrp="1"/>
          </p:cNvSpPr>
          <p:nvPr>
            <p:ph type="sldNum" sz="quarter" idx="12"/>
          </p:nvPr>
        </p:nvSpPr>
        <p:spPr/>
        <p:txBody>
          <a:bodyPr/>
          <a:lstStyle/>
          <a:p>
            <a:pPr>
              <a:defRPr/>
            </a:pPr>
            <a:fld id="{0BE60D67-5409-461C-8662-6EB6BAEBF5C9}" type="slidenum">
              <a:rPr lang="en-US" smtClean="0"/>
              <a:pPr>
                <a:defRPr/>
              </a:pPr>
              <a:t>9</a:t>
            </a:fld>
            <a:endParaRPr lang="en-US"/>
          </a:p>
        </p:txBody>
      </p:sp>
      <p:sp>
        <p:nvSpPr>
          <p:cNvPr id="13" name="Footer Placeholder 1"/>
          <p:cNvSpPr>
            <a:spLocks noGrp="1"/>
          </p:cNvSpPr>
          <p:nvPr>
            <p:ph type="ftr" sz="quarter" idx="11"/>
          </p:nvPr>
        </p:nvSpPr>
        <p:spPr>
          <a:xfrm>
            <a:off x="1082155" y="6362278"/>
            <a:ext cx="972716" cy="365125"/>
          </a:xfrm>
        </p:spPr>
        <p:txBody>
          <a:bodyPr/>
          <a:lstStyle/>
          <a:p>
            <a:pPr>
              <a:defRPr/>
            </a:pPr>
            <a:r>
              <a:rPr lang="en-US" sz="1100" b="1" dirty="0">
                <a:solidFill>
                  <a:srgbClr val="006600"/>
                </a:solidFill>
              </a:rPr>
              <a:t>@AGIS 2016</a:t>
            </a:r>
          </a:p>
        </p:txBody>
      </p:sp>
      <p:pic>
        <p:nvPicPr>
          <p:cNvPr id="2" name="Picture 3">
            <a:extLst>
              <a:ext uri="{FF2B5EF4-FFF2-40B4-BE49-F238E27FC236}">
                <a16:creationId xmlns:a16="http://schemas.microsoft.com/office/drawing/2014/main" id="{8404DA5F-723E-614B-AB5D-2B2B9DEDE1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5203" y="26843"/>
            <a:ext cx="1434224" cy="815383"/>
          </a:xfrm>
          <a:prstGeom prst="rect">
            <a:avLst/>
          </a:prstGeom>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1149</TotalTime>
  <Words>1078</Words>
  <Application>Microsoft Office PowerPoint</Application>
  <PresentationFormat>On-screen Show (4:3)</PresentationFormat>
  <Paragraphs>289</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Gothic</vt:lpstr>
      <vt:lpstr>Comic Sans MS</vt:lpstr>
      <vt:lpstr>Times New Roman</vt:lpstr>
      <vt:lpstr>Wingdings 3</vt:lpstr>
      <vt:lpstr>Wisp</vt:lpstr>
      <vt:lpstr>PowerPoint Presentation</vt:lpstr>
      <vt:lpstr>AGIS</vt:lpstr>
      <vt:lpstr>The Conception of AGIS</vt:lpstr>
      <vt:lpstr>Mandate</vt:lpstr>
      <vt:lpstr>PowerPoint Presentation</vt:lpstr>
      <vt:lpstr>PowerPoint Presentation</vt:lpstr>
      <vt:lpstr>PowerPoint Presentation</vt:lpstr>
      <vt:lpstr>PowerPoint Presentation</vt:lpstr>
      <vt:lpstr>PowerPoint Presentation</vt:lpstr>
      <vt:lpstr>PowerPoint Presentation</vt:lpstr>
      <vt:lpstr>Problems in the Old system</vt:lpstr>
      <vt:lpstr>PowerPoint Presentation</vt:lpstr>
      <vt:lpstr>Objectives of the AGIS Project</vt:lpstr>
      <vt:lpstr>FCT Land related Department</vt:lpstr>
      <vt:lpstr>DATA  SOURCES</vt:lpstr>
      <vt:lpstr>Primary Data Sources for AGIS</vt:lpstr>
      <vt:lpstr>DATA FROM SURVEYING AND MAPPING DEPARTMENT</vt:lpstr>
      <vt:lpstr>DATA FROM URBAN AND REGIONAL PLANNING DEPARTMENT</vt:lpstr>
      <vt:lpstr>PowerPoint Presentation</vt:lpstr>
      <vt:lpstr>Other Sources of Data for AGIS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AGIS</dc:title>
  <dc:creator>isiaku</dc:creator>
  <cp:lastModifiedBy>Samuel dada</cp:lastModifiedBy>
  <cp:revision>57</cp:revision>
  <cp:lastPrinted>2016-02-01T15:02:11Z</cp:lastPrinted>
  <dcterms:created xsi:type="dcterms:W3CDTF">2012-05-15T14:05:08Z</dcterms:created>
  <dcterms:modified xsi:type="dcterms:W3CDTF">2018-07-19T11:17:56Z</dcterms:modified>
</cp:coreProperties>
</file>