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Extra Bold" charset="1" panose="020B0906030804020204"/>
      <p:regular r:id="rId14"/>
    </p:embeddedFont>
    <p:embeddedFont>
      <p:font typeface="Open Sans Extra Bold Italics" charset="1" panose="020B09060308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14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14.pn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Relationship Id="rId8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14.png" Type="http://schemas.openxmlformats.org/officeDocument/2006/relationships/image"/><Relationship Id="rId5" Target="../media/image21.jpeg" Type="http://schemas.openxmlformats.org/officeDocument/2006/relationships/image"/><Relationship Id="rId6" Target="../media/image23.jpeg" Type="http://schemas.openxmlformats.org/officeDocument/2006/relationships/image"/><Relationship Id="rId7" Target="../media/image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4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8114" r="0" b="745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3443478" y="0"/>
            <a:ext cx="4844522" cy="2843038"/>
            <a:chOff x="0" y="0"/>
            <a:chExt cx="1275924" cy="7487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75923" cy="748784"/>
            </a:xfrm>
            <a:custGeom>
              <a:avLst/>
              <a:gdLst/>
              <a:ahLst/>
              <a:cxnLst/>
              <a:rect r="r" b="b" t="t" l="l"/>
              <a:pathLst>
                <a:path h="748784" w="1275923">
                  <a:moveTo>
                    <a:pt x="0" y="0"/>
                  </a:moveTo>
                  <a:lnTo>
                    <a:pt x="1275923" y="0"/>
                  </a:lnTo>
                  <a:lnTo>
                    <a:pt x="1275923" y="748784"/>
                  </a:lnTo>
                  <a:lnTo>
                    <a:pt x="0" y="748784"/>
                  </a:lnTo>
                  <a:close/>
                </a:path>
              </a:pathLst>
            </a:custGeom>
            <a:solidFill>
              <a:srgbClr val="FFFFFF">
                <a:alpha val="81961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-153931">
            <a:off x="-690643" y="3787437"/>
            <a:ext cx="17634648" cy="4561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96"/>
              </a:lnSpc>
            </a:pPr>
            <a:r>
              <a:rPr lang="en-US" sz="19218">
                <a:solidFill>
                  <a:srgbClr val="FFDE59"/>
                </a:solidFill>
                <a:latin typeface="Open Sans Extra Bold"/>
              </a:rPr>
              <a:t>ELECTRONIC WASTE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801674" y="-301004"/>
            <a:ext cx="4450029" cy="3144042"/>
          </a:xfrm>
          <a:custGeom>
            <a:avLst/>
            <a:gdLst/>
            <a:ahLst/>
            <a:cxnLst/>
            <a:rect r="r" b="b" t="t" l="l"/>
            <a:pathLst>
              <a:path h="3144042" w="4450029">
                <a:moveTo>
                  <a:pt x="0" y="0"/>
                </a:moveTo>
                <a:lnTo>
                  <a:pt x="4450029" y="0"/>
                </a:lnTo>
                <a:lnTo>
                  <a:pt x="4450029" y="3144042"/>
                </a:lnTo>
                <a:lnTo>
                  <a:pt x="0" y="3144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868657" y="8044861"/>
            <a:ext cx="13158031" cy="19113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13"/>
              </a:lnSpc>
            </a:pPr>
            <a:r>
              <a:rPr lang="en-US" sz="2223" spc="1240">
                <a:solidFill>
                  <a:srgbClr val="1B1B1B"/>
                </a:solidFill>
                <a:latin typeface="Open Sans Bold"/>
              </a:rPr>
              <a:t>ENG. AHMED KAMAL ABDEL MONEIM</a:t>
            </a:r>
          </a:p>
          <a:p>
            <a:pPr>
              <a:lnSpc>
                <a:spcPts val="3113"/>
              </a:lnSpc>
            </a:pPr>
            <a:r>
              <a:rPr lang="en-US" sz="2223" spc="1240">
                <a:solidFill>
                  <a:srgbClr val="1B1B1B"/>
                </a:solidFill>
                <a:latin typeface="Open Sans Bold"/>
              </a:rPr>
              <a:t>Executive Director </a:t>
            </a:r>
          </a:p>
          <a:p>
            <a:pPr>
              <a:lnSpc>
                <a:spcPts val="3113"/>
              </a:lnSpc>
            </a:pPr>
            <a:r>
              <a:rPr lang="en-US" sz="2223" spc="1240">
                <a:solidFill>
                  <a:srgbClr val="1B1B1B"/>
                </a:solidFill>
                <a:latin typeface="Open Sans Bold"/>
              </a:rPr>
              <a:t>(FEI Technical &amp; </a:t>
            </a:r>
          </a:p>
          <a:p>
            <a:pPr>
              <a:lnSpc>
                <a:spcPts val="3113"/>
              </a:lnSpc>
            </a:pPr>
            <a:r>
              <a:rPr lang="en-US" sz="2223" spc="1240">
                <a:solidFill>
                  <a:srgbClr val="1B1B1B"/>
                </a:solidFill>
                <a:latin typeface="Open Sans Bold"/>
              </a:rPr>
              <a:t>Climate change Advisor)</a:t>
            </a:r>
          </a:p>
          <a:p>
            <a:pPr>
              <a:lnSpc>
                <a:spcPts val="311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26331" y="474867"/>
            <a:ext cx="9940752" cy="10092134"/>
          </a:xfrm>
          <a:custGeom>
            <a:avLst/>
            <a:gdLst/>
            <a:ahLst/>
            <a:cxnLst/>
            <a:rect r="r" b="b" t="t" l="l"/>
            <a:pathLst>
              <a:path h="10092134" w="9940752">
                <a:moveTo>
                  <a:pt x="0" y="0"/>
                </a:moveTo>
                <a:lnTo>
                  <a:pt x="9940752" y="0"/>
                </a:lnTo>
                <a:lnTo>
                  <a:pt x="9940752" y="10092134"/>
                </a:lnTo>
                <a:lnTo>
                  <a:pt x="0" y="10092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16827" y="8352552"/>
            <a:ext cx="7842473" cy="1735147"/>
          </a:xfrm>
          <a:custGeom>
            <a:avLst/>
            <a:gdLst/>
            <a:ahLst/>
            <a:cxnLst/>
            <a:rect r="r" b="b" t="t" l="l"/>
            <a:pathLst>
              <a:path h="1735147" w="7842473">
                <a:moveTo>
                  <a:pt x="0" y="0"/>
                </a:moveTo>
                <a:lnTo>
                  <a:pt x="7842473" y="0"/>
                </a:lnTo>
                <a:lnTo>
                  <a:pt x="7842473" y="1735147"/>
                </a:lnTo>
                <a:lnTo>
                  <a:pt x="0" y="1735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7348" y="8352552"/>
            <a:ext cx="7842473" cy="1735147"/>
          </a:xfrm>
          <a:custGeom>
            <a:avLst/>
            <a:gdLst/>
            <a:ahLst/>
            <a:cxnLst/>
            <a:rect r="r" b="b" t="t" l="l"/>
            <a:pathLst>
              <a:path h="1735147" w="7842473">
                <a:moveTo>
                  <a:pt x="0" y="0"/>
                </a:moveTo>
                <a:lnTo>
                  <a:pt x="7842473" y="0"/>
                </a:lnTo>
                <a:lnTo>
                  <a:pt x="7842473" y="1735147"/>
                </a:lnTo>
                <a:lnTo>
                  <a:pt x="0" y="1735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416827" y="3635363"/>
            <a:ext cx="7520327" cy="4838343"/>
            <a:chOff x="0" y="0"/>
            <a:chExt cx="1980662" cy="12742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80662" cy="1274296"/>
            </a:xfrm>
            <a:custGeom>
              <a:avLst/>
              <a:gdLst/>
              <a:ahLst/>
              <a:cxnLst/>
              <a:rect r="r" b="b" t="t" l="l"/>
              <a:pathLst>
                <a:path h="1274296" w="1980662">
                  <a:moveTo>
                    <a:pt x="52503" y="0"/>
                  </a:moveTo>
                  <a:lnTo>
                    <a:pt x="1928159" y="0"/>
                  </a:lnTo>
                  <a:cubicBezTo>
                    <a:pt x="1942084" y="0"/>
                    <a:pt x="1955438" y="5532"/>
                    <a:pt x="1965284" y="15378"/>
                  </a:cubicBezTo>
                  <a:cubicBezTo>
                    <a:pt x="1975131" y="25224"/>
                    <a:pt x="1980662" y="38578"/>
                    <a:pt x="1980662" y="52503"/>
                  </a:cubicBezTo>
                  <a:lnTo>
                    <a:pt x="1980662" y="1221793"/>
                  </a:lnTo>
                  <a:cubicBezTo>
                    <a:pt x="1980662" y="1250790"/>
                    <a:pt x="1957156" y="1274296"/>
                    <a:pt x="1928159" y="1274296"/>
                  </a:cubicBezTo>
                  <a:lnTo>
                    <a:pt x="52503" y="1274296"/>
                  </a:lnTo>
                  <a:cubicBezTo>
                    <a:pt x="38578" y="1274296"/>
                    <a:pt x="25224" y="1268765"/>
                    <a:pt x="15378" y="1258918"/>
                  </a:cubicBezTo>
                  <a:cubicBezTo>
                    <a:pt x="5532" y="1249072"/>
                    <a:pt x="0" y="1235718"/>
                    <a:pt x="0" y="1221793"/>
                  </a:cubicBezTo>
                  <a:lnTo>
                    <a:pt x="0" y="52503"/>
                  </a:lnTo>
                  <a:cubicBezTo>
                    <a:pt x="0" y="38578"/>
                    <a:pt x="5532" y="25224"/>
                    <a:pt x="15378" y="15378"/>
                  </a:cubicBezTo>
                  <a:cubicBezTo>
                    <a:pt x="25224" y="5532"/>
                    <a:pt x="38578" y="0"/>
                    <a:pt x="5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28421" y="3635363"/>
            <a:ext cx="7520327" cy="4838343"/>
            <a:chOff x="0" y="0"/>
            <a:chExt cx="1980662" cy="12742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80662" cy="1274296"/>
            </a:xfrm>
            <a:custGeom>
              <a:avLst/>
              <a:gdLst/>
              <a:ahLst/>
              <a:cxnLst/>
              <a:rect r="r" b="b" t="t" l="l"/>
              <a:pathLst>
                <a:path h="1274296" w="1980662">
                  <a:moveTo>
                    <a:pt x="52503" y="0"/>
                  </a:moveTo>
                  <a:lnTo>
                    <a:pt x="1928159" y="0"/>
                  </a:lnTo>
                  <a:cubicBezTo>
                    <a:pt x="1942084" y="0"/>
                    <a:pt x="1955438" y="5532"/>
                    <a:pt x="1965284" y="15378"/>
                  </a:cubicBezTo>
                  <a:cubicBezTo>
                    <a:pt x="1975131" y="25224"/>
                    <a:pt x="1980662" y="38578"/>
                    <a:pt x="1980662" y="52503"/>
                  </a:cubicBezTo>
                  <a:lnTo>
                    <a:pt x="1980662" y="1221793"/>
                  </a:lnTo>
                  <a:cubicBezTo>
                    <a:pt x="1980662" y="1250790"/>
                    <a:pt x="1957156" y="1274296"/>
                    <a:pt x="1928159" y="1274296"/>
                  </a:cubicBezTo>
                  <a:lnTo>
                    <a:pt x="52503" y="1274296"/>
                  </a:lnTo>
                  <a:cubicBezTo>
                    <a:pt x="38578" y="1274296"/>
                    <a:pt x="25224" y="1268765"/>
                    <a:pt x="15378" y="1258918"/>
                  </a:cubicBezTo>
                  <a:cubicBezTo>
                    <a:pt x="5532" y="1249072"/>
                    <a:pt x="0" y="1235718"/>
                    <a:pt x="0" y="1221793"/>
                  </a:cubicBezTo>
                  <a:lnTo>
                    <a:pt x="0" y="52503"/>
                  </a:lnTo>
                  <a:cubicBezTo>
                    <a:pt x="0" y="38578"/>
                    <a:pt x="5532" y="25224"/>
                    <a:pt x="15378" y="15378"/>
                  </a:cubicBezTo>
                  <a:cubicBezTo>
                    <a:pt x="25224" y="5532"/>
                    <a:pt x="38578" y="0"/>
                    <a:pt x="5250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87565" y="1257300"/>
            <a:ext cx="15844513" cy="1883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2"/>
              </a:lnSpc>
            </a:pPr>
            <a:r>
              <a:rPr lang="en-US" sz="7925">
                <a:solidFill>
                  <a:srgbClr val="FFFFFF"/>
                </a:solidFill>
                <a:latin typeface="Open Sans Extra Bold"/>
              </a:rPr>
              <a:t>MANAGING WASTE IN A CIRCULAR ECONOMY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75345" y="6104652"/>
            <a:ext cx="6660441" cy="219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spc="87">
                <a:solidFill>
                  <a:srgbClr val="1B1B1B"/>
                </a:solidFill>
                <a:latin typeface="Open Sans"/>
              </a:rPr>
              <a:t>Governments can support repair initiatives and develop reuse markets to encourage consumers to repair and extend the lifespan of electronic devices.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02784" y="6161802"/>
            <a:ext cx="5622218" cy="175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 spc="87">
                <a:solidFill>
                  <a:srgbClr val="1B1B1B"/>
                </a:solidFill>
                <a:latin typeface="Open Sans"/>
              </a:rPr>
              <a:t>EPR programs encourage producers to design products for easier recycling and recovery.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40573" y="4513576"/>
            <a:ext cx="5872835" cy="1307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0"/>
              </a:lnSpc>
            </a:pPr>
            <a:r>
              <a:rPr lang="en-US" sz="4700">
                <a:solidFill>
                  <a:srgbClr val="537856"/>
                </a:solidFill>
                <a:latin typeface="Open Sans Extra Bold"/>
              </a:rPr>
              <a:t>PROMOTE REUSE AND REPAIR: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52167" y="4793220"/>
            <a:ext cx="5872835" cy="1493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>
                <a:solidFill>
                  <a:srgbClr val="537856"/>
                </a:solidFill>
                <a:latin typeface="Open Sans Extra Bold"/>
              </a:rPr>
              <a:t>EXTENDED PRODUCER RESPONSIBILITY (EPR):</a:t>
            </a:r>
          </a:p>
          <a:p>
            <a:pPr algn="ctr">
              <a:lnSpc>
                <a:spcPts val="3960"/>
              </a:lnSpc>
            </a:pP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243641" y="8696480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3"/>
                </a:lnTo>
                <a:lnTo>
                  <a:pt x="0" y="1446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315383">
            <a:off x="-6612055" y="8149299"/>
            <a:ext cx="16230600" cy="689800"/>
          </a:xfrm>
          <a:custGeom>
            <a:avLst/>
            <a:gdLst/>
            <a:ahLst/>
            <a:cxnLst/>
            <a:rect r="r" b="b" t="t" l="l"/>
            <a:pathLst>
              <a:path h="689800" w="16230600">
                <a:moveTo>
                  <a:pt x="0" y="0"/>
                </a:moveTo>
                <a:lnTo>
                  <a:pt x="16230600" y="0"/>
                </a:lnTo>
                <a:lnTo>
                  <a:pt x="16230600" y="689800"/>
                </a:lnTo>
                <a:lnTo>
                  <a:pt x="0" y="689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5315383">
            <a:off x="9045759" y="7763353"/>
            <a:ext cx="16230600" cy="689801"/>
          </a:xfrm>
          <a:custGeom>
            <a:avLst/>
            <a:gdLst/>
            <a:ahLst/>
            <a:cxnLst/>
            <a:rect r="r" b="b" t="t" l="l"/>
            <a:pathLst>
              <a:path h="689801" w="16230600">
                <a:moveTo>
                  <a:pt x="0" y="689801"/>
                </a:moveTo>
                <a:lnTo>
                  <a:pt x="16230600" y="689801"/>
                </a:lnTo>
                <a:lnTo>
                  <a:pt x="16230600" y="0"/>
                </a:lnTo>
                <a:lnTo>
                  <a:pt x="0" y="0"/>
                </a:lnTo>
                <a:lnTo>
                  <a:pt x="0" y="689801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84616">
            <a:off x="1787090" y="363841"/>
            <a:ext cx="14971714" cy="10972800"/>
            <a:chOff x="0" y="0"/>
            <a:chExt cx="3943168" cy="28899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43167" cy="2889956"/>
            </a:xfrm>
            <a:custGeom>
              <a:avLst/>
              <a:gdLst/>
              <a:ahLst/>
              <a:cxnLst/>
              <a:rect r="r" b="b" t="t" l="l"/>
              <a:pathLst>
                <a:path h="2889956" w="3943167">
                  <a:moveTo>
                    <a:pt x="0" y="0"/>
                  </a:moveTo>
                  <a:lnTo>
                    <a:pt x="3943167" y="0"/>
                  </a:lnTo>
                  <a:lnTo>
                    <a:pt x="3943167" y="2889956"/>
                  </a:lnTo>
                  <a:lnTo>
                    <a:pt x="0" y="2889956"/>
                  </a:lnTo>
                  <a:close/>
                </a:path>
              </a:pathLst>
            </a:custGeom>
            <a:solidFill>
              <a:srgbClr val="FFF7F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7" id="7"/>
          <p:cNvSpPr/>
          <p:nvPr/>
        </p:nvSpPr>
        <p:spPr>
          <a:xfrm rot="-84616">
            <a:off x="2351939" y="1832521"/>
            <a:ext cx="13588138" cy="0"/>
          </a:xfrm>
          <a:prstGeom prst="line">
            <a:avLst/>
          </a:prstGeom>
          <a:ln cap="flat" w="38100">
            <a:solidFill>
              <a:srgbClr val="53785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5347566">
            <a:off x="11343268" y="1007517"/>
            <a:ext cx="1490963" cy="0"/>
          </a:xfrm>
          <a:prstGeom prst="line">
            <a:avLst/>
          </a:prstGeom>
          <a:ln cap="flat" w="38100">
            <a:solidFill>
              <a:srgbClr val="53785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5347566">
            <a:off x="5169680" y="1170775"/>
            <a:ext cx="1490573" cy="0"/>
          </a:xfrm>
          <a:prstGeom prst="line">
            <a:avLst/>
          </a:prstGeom>
          <a:ln cap="flat" w="38100">
            <a:solidFill>
              <a:srgbClr val="53785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2362689" y="3851657"/>
            <a:ext cx="13584022" cy="334422"/>
          </a:xfrm>
          <a:prstGeom prst="line">
            <a:avLst/>
          </a:prstGeom>
          <a:ln cap="flat" w="38100">
            <a:solidFill>
              <a:srgbClr val="53785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-84616">
            <a:off x="8686307" y="4294284"/>
            <a:ext cx="7321968" cy="6210300"/>
            <a:chOff x="0" y="0"/>
            <a:chExt cx="1928420" cy="163563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28420" cy="1635635"/>
            </a:xfrm>
            <a:custGeom>
              <a:avLst/>
              <a:gdLst/>
              <a:ahLst/>
              <a:cxnLst/>
              <a:rect r="r" b="b" t="t" l="l"/>
              <a:pathLst>
                <a:path h="1635635" w="1928420">
                  <a:moveTo>
                    <a:pt x="0" y="0"/>
                  </a:moveTo>
                  <a:lnTo>
                    <a:pt x="1928420" y="0"/>
                  </a:lnTo>
                  <a:lnTo>
                    <a:pt x="1928420" y="1635635"/>
                  </a:lnTo>
                  <a:lnTo>
                    <a:pt x="0" y="1635635"/>
                  </a:lnTo>
                  <a:close/>
                </a:path>
              </a:pathLst>
            </a:custGeom>
            <a:solidFill>
              <a:srgbClr val="E6E2E0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84616">
            <a:off x="8943220" y="5019466"/>
            <a:ext cx="6808142" cy="4759935"/>
            <a:chOff x="0" y="0"/>
            <a:chExt cx="9077522" cy="6346581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3"/>
            <a:srcRect l="0" t="521" r="0" b="521"/>
            <a:stretch>
              <a:fillRect/>
            </a:stretch>
          </p:blipFill>
          <p:spPr>
            <a:xfrm flipH="false" flipV="false">
              <a:off x="0" y="0"/>
              <a:ext cx="9077522" cy="6346581"/>
            </a:xfrm>
            <a:prstGeom prst="rect">
              <a:avLst/>
            </a:prstGeom>
          </p:spPr>
        </p:pic>
      </p:grpSp>
      <p:sp>
        <p:nvSpPr>
          <p:cNvPr name="TextBox 16" id="16"/>
          <p:cNvSpPr txBox="true"/>
          <p:nvPr/>
        </p:nvSpPr>
        <p:spPr>
          <a:xfrm rot="-84616">
            <a:off x="6222847" y="1004791"/>
            <a:ext cx="5603871" cy="38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"/>
              </a:rPr>
              <a:t>WHO ARE WE?</a:t>
            </a:r>
          </a:p>
        </p:txBody>
      </p:sp>
      <p:sp>
        <p:nvSpPr>
          <p:cNvPr name="TextBox 17" id="17"/>
          <p:cNvSpPr txBox="true"/>
          <p:nvPr/>
        </p:nvSpPr>
        <p:spPr>
          <a:xfrm rot="-84616">
            <a:off x="2265806" y="1180033"/>
            <a:ext cx="3150177" cy="26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2200">
                <a:solidFill>
                  <a:srgbClr val="537856"/>
                </a:solidFill>
                <a:latin typeface="Open Sans"/>
              </a:rPr>
              <a:t>Eco.fei</a:t>
            </a:r>
          </a:p>
        </p:txBody>
      </p:sp>
      <p:sp>
        <p:nvSpPr>
          <p:cNvPr name="TextBox 18" id="18"/>
          <p:cNvSpPr txBox="true"/>
          <p:nvPr/>
        </p:nvSpPr>
        <p:spPr>
          <a:xfrm rot="-84616">
            <a:off x="12186834" y="923587"/>
            <a:ext cx="3893847" cy="26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2200">
                <a:solidFill>
                  <a:srgbClr val="537856"/>
                </a:solidFill>
                <a:latin typeface="Open Sans Bold"/>
              </a:rPr>
              <a:t>www.eco-fei.org</a:t>
            </a:r>
          </a:p>
        </p:txBody>
      </p:sp>
      <p:sp>
        <p:nvSpPr>
          <p:cNvPr name="TextBox 19" id="19"/>
          <p:cNvSpPr txBox="true"/>
          <p:nvPr/>
        </p:nvSpPr>
        <p:spPr>
          <a:xfrm rot="-84616">
            <a:off x="1896563" y="2597012"/>
            <a:ext cx="14671964" cy="1055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01"/>
              </a:lnSpc>
            </a:pPr>
            <a:r>
              <a:rPr lang="en-US" sz="4446">
                <a:solidFill>
                  <a:srgbClr val="537856"/>
                </a:solidFill>
                <a:latin typeface="Open Sans Extra Bold"/>
              </a:rPr>
              <a:t>The Environmental Compliance Office and Sustainable Development</a:t>
            </a:r>
          </a:p>
        </p:txBody>
      </p:sp>
      <p:sp>
        <p:nvSpPr>
          <p:cNvPr name="TextBox 20" id="20"/>
          <p:cNvSpPr txBox="true"/>
          <p:nvPr/>
        </p:nvSpPr>
        <p:spPr>
          <a:xfrm rot="-84616">
            <a:off x="2321590" y="4618875"/>
            <a:ext cx="6228437" cy="504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47"/>
              </a:lnSpc>
            </a:pPr>
          </a:p>
          <a:p>
            <a:pPr algn="just">
              <a:lnSpc>
                <a:spcPts val="3983"/>
              </a:lnSpc>
            </a:pPr>
            <a:r>
              <a:rPr lang="en-US" sz="2691" spc="80">
                <a:solidFill>
                  <a:srgbClr val="1B1B1B"/>
                </a:solidFill>
                <a:latin typeface="Open Sans"/>
              </a:rPr>
              <a:t>E</a:t>
            </a:r>
            <a:r>
              <a:rPr lang="en-US" sz="2691" spc="80">
                <a:solidFill>
                  <a:srgbClr val="1B1B1B"/>
                </a:solidFill>
                <a:latin typeface="Open Sans"/>
              </a:rPr>
              <a:t>stablished within the Federation of Egyptian industries in 2001. ECO-SD provides consultancy services to the industry sector in the fie of environmental-compatibility, Sustainable Development Goals, energy conservation and Renewable Energy in order to raise the efficiency of national industry.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382856" y="1865693"/>
            <a:ext cx="2541621" cy="254162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785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86826" y="1965608"/>
            <a:ext cx="2541621" cy="254162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3D6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-5463574">
            <a:off x="-1965678" y="3905395"/>
            <a:ext cx="6690475" cy="8632871"/>
          </a:xfrm>
          <a:custGeom>
            <a:avLst/>
            <a:gdLst/>
            <a:ahLst/>
            <a:cxnLst/>
            <a:rect r="r" b="b" t="t" l="l"/>
            <a:pathLst>
              <a:path h="8632871" w="6690475">
                <a:moveTo>
                  <a:pt x="6690475" y="0"/>
                </a:moveTo>
                <a:lnTo>
                  <a:pt x="0" y="0"/>
                </a:lnTo>
                <a:lnTo>
                  <a:pt x="0" y="8632871"/>
                </a:lnTo>
                <a:lnTo>
                  <a:pt x="6690475" y="8632871"/>
                </a:lnTo>
                <a:lnTo>
                  <a:pt x="66904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77760">
            <a:off x="13159537" y="3983121"/>
            <a:ext cx="6998828" cy="9030746"/>
          </a:xfrm>
          <a:custGeom>
            <a:avLst/>
            <a:gdLst/>
            <a:ahLst/>
            <a:cxnLst/>
            <a:rect r="r" b="b" t="t" l="l"/>
            <a:pathLst>
              <a:path h="9030746" w="6998828">
                <a:moveTo>
                  <a:pt x="0" y="0"/>
                </a:moveTo>
                <a:lnTo>
                  <a:pt x="6998827" y="0"/>
                </a:lnTo>
                <a:lnTo>
                  <a:pt x="6998827" y="9030746"/>
                </a:lnTo>
                <a:lnTo>
                  <a:pt x="0" y="90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503299" y="4797346"/>
            <a:ext cx="2541621" cy="254162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5CBA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441060" y="4849275"/>
            <a:ext cx="2541621" cy="254162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6B089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751742" y="2530524"/>
            <a:ext cx="1411788" cy="1411788"/>
          </a:xfrm>
          <a:custGeom>
            <a:avLst/>
            <a:gdLst/>
            <a:ahLst/>
            <a:cxnLst/>
            <a:rect r="r" b="b" t="t" l="l"/>
            <a:pathLst>
              <a:path h="1411788" w="1411788">
                <a:moveTo>
                  <a:pt x="0" y="0"/>
                </a:moveTo>
                <a:lnTo>
                  <a:pt x="1411788" y="0"/>
                </a:lnTo>
                <a:lnTo>
                  <a:pt x="1411788" y="1411788"/>
                </a:lnTo>
                <a:lnTo>
                  <a:pt x="0" y="1411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202954" y="5462410"/>
            <a:ext cx="998785" cy="1248481"/>
          </a:xfrm>
          <a:custGeom>
            <a:avLst/>
            <a:gdLst/>
            <a:ahLst/>
            <a:cxnLst/>
            <a:rect r="r" b="b" t="t" l="l"/>
            <a:pathLst>
              <a:path h="1248481" w="998785">
                <a:moveTo>
                  <a:pt x="0" y="0"/>
                </a:moveTo>
                <a:lnTo>
                  <a:pt x="998784" y="0"/>
                </a:lnTo>
                <a:lnTo>
                  <a:pt x="998784" y="1248480"/>
                </a:lnTo>
                <a:lnTo>
                  <a:pt x="0" y="1248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108249" y="2512263"/>
            <a:ext cx="1214431" cy="1248481"/>
          </a:xfrm>
          <a:custGeom>
            <a:avLst/>
            <a:gdLst/>
            <a:ahLst/>
            <a:cxnLst/>
            <a:rect r="r" b="b" t="t" l="l"/>
            <a:pathLst>
              <a:path h="1248481" w="1214431">
                <a:moveTo>
                  <a:pt x="0" y="0"/>
                </a:moveTo>
                <a:lnTo>
                  <a:pt x="1214431" y="0"/>
                </a:lnTo>
                <a:lnTo>
                  <a:pt x="1214431" y="1248481"/>
                </a:lnTo>
                <a:lnTo>
                  <a:pt x="0" y="12484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124230" y="5215417"/>
            <a:ext cx="1299758" cy="1440176"/>
          </a:xfrm>
          <a:custGeom>
            <a:avLst/>
            <a:gdLst/>
            <a:ahLst/>
            <a:cxnLst/>
            <a:rect r="r" b="b" t="t" l="l"/>
            <a:pathLst>
              <a:path h="1440176" w="1299758">
                <a:moveTo>
                  <a:pt x="0" y="0"/>
                </a:moveTo>
                <a:lnTo>
                  <a:pt x="1299758" y="0"/>
                </a:lnTo>
                <a:lnTo>
                  <a:pt x="1299758" y="1440175"/>
                </a:lnTo>
                <a:lnTo>
                  <a:pt x="0" y="14401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10221" y="85350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2000"/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96192" y="4754879"/>
            <a:ext cx="3322888" cy="38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 Bold"/>
              </a:rPr>
              <a:t>GOVERNMENTS: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382856" y="4521614"/>
            <a:ext cx="2689906" cy="7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 Bold"/>
              </a:rPr>
              <a:t>CIVIL SOCIETY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96192" y="5299210"/>
            <a:ext cx="4101580" cy="1257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20"/>
              </a:lnSpc>
            </a:pPr>
            <a:r>
              <a:rPr lang="en-US" sz="2100" spc="63">
                <a:solidFill>
                  <a:srgbClr val="1B1B1B"/>
                </a:solidFill>
                <a:latin typeface="Open Sans Bold"/>
              </a:rPr>
              <a:t>-Regulation and Policy</a:t>
            </a:r>
          </a:p>
          <a:p>
            <a:pPr>
              <a:lnSpc>
                <a:spcPts val="2520"/>
              </a:lnSpc>
            </a:pPr>
            <a:r>
              <a:rPr lang="en-US" sz="2100" spc="63">
                <a:solidFill>
                  <a:srgbClr val="1B1B1B"/>
                </a:solidFill>
                <a:latin typeface="Open Sans Bold"/>
              </a:rPr>
              <a:t>- Enforcement </a:t>
            </a:r>
          </a:p>
          <a:p>
            <a:pPr algn="just">
              <a:lnSpc>
                <a:spcPts val="2520"/>
              </a:lnSpc>
            </a:pPr>
            <a:r>
              <a:rPr lang="en-US" sz="2100" spc="63">
                <a:solidFill>
                  <a:srgbClr val="1B1B1B"/>
                </a:solidFill>
                <a:latin typeface="Open Sans Bold"/>
              </a:rPr>
              <a:t>-Education and                      Awareness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721744" y="5296075"/>
            <a:ext cx="432085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spc="54">
                <a:solidFill>
                  <a:srgbClr val="1B1B1B"/>
                </a:solidFill>
                <a:latin typeface="Open Sans Bold"/>
              </a:rPr>
              <a:t>-Raise consumer awareness </a:t>
            </a:r>
          </a:p>
          <a:p>
            <a:pPr algn="just">
              <a:lnSpc>
                <a:spcPts val="2160"/>
              </a:lnSpc>
            </a:pPr>
            <a:r>
              <a:rPr lang="en-US" sz="1800" spc="54">
                <a:solidFill>
                  <a:srgbClr val="1B1B1B"/>
                </a:solidFill>
                <a:latin typeface="Open Sans Bold"/>
              </a:rPr>
              <a:t>-Advocate for stronger regulations </a:t>
            </a:r>
          </a:p>
          <a:p>
            <a:pPr algn="just">
              <a:lnSpc>
                <a:spcPts val="2160"/>
              </a:lnSpc>
            </a:pPr>
            <a:r>
              <a:rPr lang="en-US" sz="1800" spc="54">
                <a:solidFill>
                  <a:srgbClr val="1B1B1B"/>
                </a:solidFill>
                <a:latin typeface="Open Sans Bold"/>
              </a:rPr>
              <a:t>-Improved recycling infrastructure</a:t>
            </a:r>
          </a:p>
          <a:p>
            <a:pPr algn="just">
              <a:lnSpc>
                <a:spcPts val="2160"/>
              </a:lnSpc>
            </a:pPr>
            <a:r>
              <a:rPr lang="en-US" sz="1800" spc="54">
                <a:solidFill>
                  <a:srgbClr val="1B1B1B"/>
                </a:solidFill>
                <a:latin typeface="Open Sans Bold"/>
              </a:rPr>
              <a:t>-increase in transparency and accountability in the electronics industry.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412164" y="7486146"/>
            <a:ext cx="2689906" cy="388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 Bold"/>
              </a:rPr>
              <a:t>ACADEMIA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898539" y="8027167"/>
            <a:ext cx="4052730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40"/>
              </a:lnSpc>
            </a:pPr>
            <a:r>
              <a:rPr lang="en-US" sz="1700" spc="51">
                <a:solidFill>
                  <a:srgbClr val="1B1B1B"/>
                </a:solidFill>
                <a:latin typeface="Open Sans Bold"/>
              </a:rPr>
              <a:t> Research to develop innovative technologies and  safe handling, recycling, and recovery of valuable materials from digital waste.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631688" y="7486146"/>
            <a:ext cx="4849710" cy="37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0"/>
              </a:lnSpc>
            </a:pPr>
            <a:r>
              <a:rPr lang="en-US" sz="3100">
                <a:solidFill>
                  <a:srgbClr val="537856"/>
                </a:solidFill>
                <a:latin typeface="Open Sans Bold"/>
              </a:rPr>
              <a:t>TECHNICAL COMMUNITY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53921" y="8027167"/>
            <a:ext cx="415145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280"/>
              </a:lnSpc>
            </a:pPr>
            <a:r>
              <a:rPr lang="en-US" sz="1900" spc="57">
                <a:solidFill>
                  <a:srgbClr val="1B1B1B"/>
                </a:solidFill>
                <a:latin typeface="Open Sans Bold"/>
              </a:rPr>
              <a:t>Collaboration between the technical community, academia, and governments can lead to the development of sustainable product design standards.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373428" y="1276380"/>
            <a:ext cx="8089840" cy="2068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81"/>
              </a:lnSpc>
            </a:pPr>
            <a:r>
              <a:rPr lang="en-US" sz="3600">
                <a:solidFill>
                  <a:srgbClr val="000000"/>
                </a:solidFill>
                <a:latin typeface="Open Sans Extra Bold"/>
              </a:rPr>
              <a:t>Digital waste management can help create a Sustainable and </a:t>
            </a:r>
            <a:r>
              <a:rPr lang="en-US" sz="3600">
                <a:solidFill>
                  <a:srgbClr val="537856"/>
                </a:solidFill>
                <a:latin typeface="Open Sans Extra Bold"/>
              </a:rPr>
              <a:t>Circular economy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3792" y="8570716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0305" y="8615509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3" y="0"/>
                </a:lnTo>
                <a:lnTo>
                  <a:pt x="5961883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4035" y="8561191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11838" y="8605984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0988" y="3388643"/>
            <a:ext cx="4064072" cy="5886399"/>
            <a:chOff x="0" y="0"/>
            <a:chExt cx="1070373" cy="15503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58546" y="3388643"/>
            <a:ext cx="4064072" cy="5886399"/>
            <a:chOff x="0" y="0"/>
            <a:chExt cx="1070373" cy="15503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60743" y="3388643"/>
            <a:ext cx="4064072" cy="5886399"/>
            <a:chOff x="0" y="0"/>
            <a:chExt cx="1070373" cy="15503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562940" y="3388643"/>
            <a:ext cx="4064072" cy="5886399"/>
            <a:chOff x="0" y="0"/>
            <a:chExt cx="1070373" cy="155032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98868" y="3837423"/>
            <a:ext cx="3584210" cy="2290956"/>
            <a:chOff x="0" y="0"/>
            <a:chExt cx="4778947" cy="3054609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3"/>
            <a:srcRect l="0" t="18040" r="0" b="18040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0">
            <a:off x="13801065" y="3837423"/>
            <a:ext cx="3584210" cy="2290956"/>
            <a:chOff x="0" y="0"/>
            <a:chExt cx="4778947" cy="3054609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1941" r="0" b="194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2" id="22"/>
          <p:cNvGrpSpPr/>
          <p:nvPr/>
        </p:nvGrpSpPr>
        <p:grpSpPr>
          <a:xfrm rot="0">
            <a:off x="5200283" y="3837423"/>
            <a:ext cx="3584210" cy="2290956"/>
            <a:chOff x="0" y="0"/>
            <a:chExt cx="4778947" cy="3054609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5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4" id="24"/>
          <p:cNvGrpSpPr/>
          <p:nvPr/>
        </p:nvGrpSpPr>
        <p:grpSpPr>
          <a:xfrm rot="0">
            <a:off x="898086" y="3837423"/>
            <a:ext cx="3584210" cy="2290956"/>
            <a:chOff x="0" y="0"/>
            <a:chExt cx="4778947" cy="3054609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6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2373696" y="700299"/>
            <a:ext cx="11900024" cy="1297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7"/>
              </a:lnSpc>
            </a:pPr>
            <a:r>
              <a:rPr lang="en-US" sz="3133">
                <a:solidFill>
                  <a:srgbClr val="FFFFFF"/>
                </a:solidFill>
                <a:latin typeface="Open Sans Extra Bold"/>
              </a:rPr>
              <a:t>To effectively manage </a:t>
            </a:r>
            <a:r>
              <a:rPr lang="en-US" sz="3133">
                <a:solidFill>
                  <a:srgbClr val="FFCF7B"/>
                </a:solidFill>
                <a:latin typeface="Open Sans Extra Bold"/>
              </a:rPr>
              <a:t>E-waste</a:t>
            </a:r>
            <a:r>
              <a:rPr lang="en-US" sz="3133">
                <a:solidFill>
                  <a:srgbClr val="FFFFFF"/>
                </a:solidFill>
                <a:latin typeface="Open Sans Extra Bold"/>
              </a:rPr>
              <a:t> and minimize its environmental impact, it is essential to follow some important guidelines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02725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REDUCE AND MINIMIZE: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200283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REUSE AND REPURPOSE: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498868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RECYCLE RESPONSIBLY: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801065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RAISE AWARENESS AND ADVOCATE: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9406" y="7262959"/>
            <a:ext cx="3947236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436" spc="73">
                <a:solidFill>
                  <a:srgbClr val="1B1B1B"/>
                </a:solidFill>
                <a:latin typeface="Open Sans"/>
              </a:rPr>
              <a:t>Adopt sustainable consumption, avoid impulse buying, and extend product lifespan to reduce e-waste 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03895" y="7273548"/>
            <a:ext cx="3580598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Donate or sell old electronic devices to redistribute them, or upgrade them to extend their lifespan.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498868" y="7273548"/>
            <a:ext cx="3580598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locate collection points, and erase personal data before recycling to protect privacy and prevent misuse.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804677" y="7243909"/>
            <a:ext cx="3580598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Educate others and support policy changes to promote responsible e-waste management.</a:t>
            </a:r>
          </a:p>
          <a:p>
            <a:pPr algn="ctr">
              <a:lnSpc>
                <a:spcPts val="3000"/>
              </a:lnSpc>
            </a:pP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245970" y="3054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3792" y="8570716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0305" y="8615509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3" y="0"/>
                </a:lnTo>
                <a:lnTo>
                  <a:pt x="5961883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4035" y="8561191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11838" y="8605984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0988" y="3388643"/>
            <a:ext cx="4064072" cy="5886399"/>
            <a:chOff x="0" y="0"/>
            <a:chExt cx="1070373" cy="15503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58546" y="3388643"/>
            <a:ext cx="4064072" cy="5886399"/>
            <a:chOff x="0" y="0"/>
            <a:chExt cx="1070373" cy="15503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60743" y="3388643"/>
            <a:ext cx="4064072" cy="5886399"/>
            <a:chOff x="0" y="0"/>
            <a:chExt cx="1070373" cy="15503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562940" y="3388643"/>
            <a:ext cx="4064072" cy="5886399"/>
            <a:chOff x="0" y="0"/>
            <a:chExt cx="1070373" cy="155032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98868" y="3837423"/>
            <a:ext cx="3584210" cy="2290956"/>
            <a:chOff x="0" y="0"/>
            <a:chExt cx="4778947" cy="3054609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3"/>
            <a:srcRect l="0" t="18040" r="0" b="18040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0">
            <a:off x="13801065" y="3837423"/>
            <a:ext cx="3584210" cy="2290956"/>
            <a:chOff x="0" y="0"/>
            <a:chExt cx="4778947" cy="3054609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1941" r="0" b="194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2" id="22"/>
          <p:cNvGrpSpPr/>
          <p:nvPr/>
        </p:nvGrpSpPr>
        <p:grpSpPr>
          <a:xfrm rot="0">
            <a:off x="5200283" y="3837423"/>
            <a:ext cx="3584210" cy="2290956"/>
            <a:chOff x="0" y="0"/>
            <a:chExt cx="4778947" cy="3054609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5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4" id="24"/>
          <p:cNvGrpSpPr/>
          <p:nvPr/>
        </p:nvGrpSpPr>
        <p:grpSpPr>
          <a:xfrm rot="0">
            <a:off x="898086" y="3837423"/>
            <a:ext cx="3584210" cy="2290956"/>
            <a:chOff x="0" y="0"/>
            <a:chExt cx="4778947" cy="3054609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6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3447380" y="1057275"/>
            <a:ext cx="11150475" cy="115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5"/>
              </a:lnSpc>
            </a:pPr>
            <a:r>
              <a:rPr lang="en-US" sz="4095">
                <a:solidFill>
                  <a:srgbClr val="FFFFFF"/>
                </a:solidFill>
                <a:latin typeface="Open Sans Extra Bold"/>
              </a:rPr>
              <a:t>Ripple Effects of </a:t>
            </a:r>
            <a:r>
              <a:rPr lang="en-US" sz="4095">
                <a:solidFill>
                  <a:srgbClr val="FFCF7B"/>
                </a:solidFill>
                <a:latin typeface="Open Sans Extra Bold"/>
              </a:rPr>
              <a:t>Continuous Reliance</a:t>
            </a:r>
            <a:r>
              <a:rPr lang="en-US" sz="4095">
                <a:solidFill>
                  <a:srgbClr val="FFFFFF"/>
                </a:solidFill>
                <a:latin typeface="Open Sans Extra Bold"/>
              </a:rPr>
              <a:t> on Used and Old Equipment: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02725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 </a:t>
            </a:r>
            <a:r>
              <a:rPr lang="en-US" sz="2900">
                <a:solidFill>
                  <a:srgbClr val="1B1B1B"/>
                </a:solidFill>
                <a:latin typeface="Open Sans Bold"/>
              </a:rPr>
              <a:t> Technological Inefficiency: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58546" y="6356476"/>
            <a:ext cx="3822335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500">
                <a:solidFill>
                  <a:srgbClr val="1B1B1B"/>
                </a:solidFill>
                <a:latin typeface="Open Sans Bold"/>
              </a:rPr>
              <a:t>LIMITED ACCESS TO NEWER INNOVATIONS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64355" y="6350892"/>
            <a:ext cx="4060460" cy="638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1B1B1B"/>
                </a:solidFill>
                <a:latin typeface="Open Sans Bold"/>
              </a:rPr>
              <a:t>INCREASED MAINTENANCE AND REPAIR COSTS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801065" y="6360417"/>
            <a:ext cx="3580598" cy="808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0"/>
              </a:lnSpc>
            </a:pPr>
            <a:r>
              <a:rPr lang="en-US" sz="2900">
                <a:solidFill>
                  <a:srgbClr val="1B1B1B"/>
                </a:solidFill>
                <a:latin typeface="Open Sans Bold"/>
              </a:rPr>
              <a:t>ENVIRONMENTAL CONCERNS: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9406" y="7262959"/>
            <a:ext cx="394723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436" spc="73">
                <a:solidFill>
                  <a:srgbClr val="1B1B1B"/>
                </a:solidFill>
                <a:latin typeface="Open Sans"/>
              </a:rPr>
              <a:t>Outdated technology can lead to inefficiencies in education, healthcare, and business.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03895" y="7273548"/>
            <a:ext cx="3580598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Old equipment hinders productivity, competitiveness, and technology use.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498868" y="7178298"/>
            <a:ext cx="3580598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Older equipment requires more frequent maintenance and repairs, leading to financial burdens.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804677" y="7243909"/>
            <a:ext cx="3580598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Improper disposal of old equipment can lead to environmental and health risks.</a:t>
            </a:r>
          </a:p>
          <a:p>
            <a:pPr algn="ctr">
              <a:lnSpc>
                <a:spcPts val="3000"/>
              </a:lnSpc>
            </a:pP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245970" y="3054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23792" y="8570716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40305" y="8615509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3" y="0"/>
                </a:lnTo>
                <a:lnTo>
                  <a:pt x="5961883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614035" y="8561191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11838" y="8605984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60988" y="3388643"/>
            <a:ext cx="4064072" cy="5886399"/>
            <a:chOff x="0" y="0"/>
            <a:chExt cx="1070373" cy="15503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958546" y="3388643"/>
            <a:ext cx="4064072" cy="5886399"/>
            <a:chOff x="0" y="0"/>
            <a:chExt cx="1070373" cy="15503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60743" y="3388643"/>
            <a:ext cx="4064072" cy="5886399"/>
            <a:chOff x="0" y="0"/>
            <a:chExt cx="1070373" cy="15503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562940" y="3388643"/>
            <a:ext cx="4064072" cy="5886399"/>
            <a:chOff x="0" y="0"/>
            <a:chExt cx="1070373" cy="155032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070373" cy="1550327"/>
            </a:xfrm>
            <a:custGeom>
              <a:avLst/>
              <a:gdLst/>
              <a:ahLst/>
              <a:cxnLst/>
              <a:rect r="r" b="b" t="t" l="l"/>
              <a:pathLst>
                <a:path h="1550327" w="1070373">
                  <a:moveTo>
                    <a:pt x="97153" y="0"/>
                  </a:moveTo>
                  <a:lnTo>
                    <a:pt x="973220" y="0"/>
                  </a:lnTo>
                  <a:cubicBezTo>
                    <a:pt x="1026876" y="0"/>
                    <a:pt x="1070373" y="43497"/>
                    <a:pt x="1070373" y="97153"/>
                  </a:cubicBezTo>
                  <a:lnTo>
                    <a:pt x="1070373" y="1453174"/>
                  </a:lnTo>
                  <a:cubicBezTo>
                    <a:pt x="1070373" y="1478941"/>
                    <a:pt x="1060137" y="1503652"/>
                    <a:pt x="1041917" y="1521872"/>
                  </a:cubicBezTo>
                  <a:cubicBezTo>
                    <a:pt x="1023697" y="1540092"/>
                    <a:pt x="998986" y="1550327"/>
                    <a:pt x="973220" y="1550327"/>
                  </a:cubicBezTo>
                  <a:lnTo>
                    <a:pt x="97153" y="1550327"/>
                  </a:lnTo>
                  <a:cubicBezTo>
                    <a:pt x="43497" y="1550327"/>
                    <a:pt x="0" y="1506830"/>
                    <a:pt x="0" y="1453174"/>
                  </a:cubicBezTo>
                  <a:lnTo>
                    <a:pt x="0" y="97153"/>
                  </a:lnTo>
                  <a:cubicBezTo>
                    <a:pt x="0" y="71387"/>
                    <a:pt x="10236" y="46675"/>
                    <a:pt x="28456" y="28456"/>
                  </a:cubicBezTo>
                  <a:cubicBezTo>
                    <a:pt x="46675" y="10236"/>
                    <a:pt x="71387" y="0"/>
                    <a:pt x="971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498868" y="3837423"/>
            <a:ext cx="3584210" cy="2290956"/>
            <a:chOff x="0" y="0"/>
            <a:chExt cx="4778947" cy="3054609"/>
          </a:xfrm>
        </p:grpSpPr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3"/>
            <a:srcRect l="0" t="18040" r="0" b="18040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0">
            <a:off x="13801065" y="3837423"/>
            <a:ext cx="3584210" cy="2290956"/>
            <a:chOff x="0" y="0"/>
            <a:chExt cx="4778947" cy="3054609"/>
          </a:xfrm>
        </p:grpSpPr>
        <p:pic>
          <p:nvPicPr>
            <p:cNvPr name="Picture 21" id="21"/>
            <p:cNvPicPr>
              <a:picLocks noChangeAspect="true"/>
            </p:cNvPicPr>
            <p:nvPr/>
          </p:nvPicPr>
          <p:blipFill>
            <a:blip r:embed="rId4"/>
            <a:srcRect l="0" t="1941" r="0" b="194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2" id="22"/>
          <p:cNvGrpSpPr/>
          <p:nvPr/>
        </p:nvGrpSpPr>
        <p:grpSpPr>
          <a:xfrm rot="0">
            <a:off x="5200283" y="3837423"/>
            <a:ext cx="3584210" cy="2290956"/>
            <a:chOff x="0" y="0"/>
            <a:chExt cx="4778947" cy="3054609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5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grpSp>
        <p:nvGrpSpPr>
          <p:cNvPr name="Group 24" id="24"/>
          <p:cNvGrpSpPr/>
          <p:nvPr/>
        </p:nvGrpSpPr>
        <p:grpSpPr>
          <a:xfrm rot="0">
            <a:off x="898086" y="3837423"/>
            <a:ext cx="3584210" cy="2290956"/>
            <a:chOff x="0" y="0"/>
            <a:chExt cx="4778947" cy="3054609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6"/>
            <a:srcRect l="0" t="2031" r="0" b="2031"/>
            <a:stretch>
              <a:fillRect/>
            </a:stretch>
          </p:blipFill>
          <p:spPr>
            <a:xfrm flipH="false" flipV="false">
              <a:off x="0" y="0"/>
              <a:ext cx="4778947" cy="3054609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3447380" y="1051062"/>
            <a:ext cx="11150475" cy="1166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05"/>
              </a:lnSpc>
            </a:pPr>
            <a:r>
              <a:rPr lang="en-US" sz="4095">
                <a:solidFill>
                  <a:srgbClr val="FFCF7B"/>
                </a:solidFill>
                <a:latin typeface="Open Sans Extra Bold"/>
              </a:rPr>
              <a:t>Cushioning</a:t>
            </a:r>
            <a:r>
              <a:rPr lang="en-US" sz="4095">
                <a:solidFill>
                  <a:srgbClr val="FFFFFF"/>
                </a:solidFill>
                <a:latin typeface="Open Sans Extra Bold"/>
              </a:rPr>
              <a:t> the Effects of Banning Importation of Old/Used Gadgets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02725" y="6210875"/>
            <a:ext cx="3580598" cy="100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1B1B1B"/>
                </a:solidFill>
                <a:latin typeface="Open Sans Bold"/>
              </a:rPr>
              <a:t>PROMOTE LOCAL MANUFACTURING AND ASSEMBLY: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958546" y="6356476"/>
            <a:ext cx="3822335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0"/>
              </a:lnSpc>
            </a:pPr>
            <a:r>
              <a:rPr lang="en-US" sz="2500">
                <a:solidFill>
                  <a:srgbClr val="1B1B1B"/>
                </a:solidFill>
                <a:latin typeface="Open Sans Bold"/>
              </a:rPr>
              <a:t>SUPPORT SUSTAINABLE TRADE PRACTICES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64355" y="6238683"/>
            <a:ext cx="3815111" cy="95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0"/>
              </a:lnSpc>
            </a:pPr>
            <a:r>
              <a:rPr lang="en-US" sz="2300">
                <a:solidFill>
                  <a:srgbClr val="1B1B1B"/>
                </a:solidFill>
                <a:latin typeface="Open Sans Bold"/>
              </a:rPr>
              <a:t>FOSTER PARTNERSHIPS AND TECHNOLOGY TRANSFER: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801065" y="6245482"/>
            <a:ext cx="3580598" cy="923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1B1B1B"/>
                </a:solidFill>
                <a:latin typeface="Open Sans Bold"/>
              </a:rPr>
              <a:t>INVEST IN E-WASTE MANAGEMENT INFRASTRUCTURE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19406" y="7262959"/>
            <a:ext cx="3947236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436" spc="73">
                <a:solidFill>
                  <a:srgbClr val="1B1B1B"/>
                </a:solidFill>
                <a:latin typeface="Open Sans"/>
              </a:rPr>
              <a:t>Local manufacturing and assembly capabilities can lead to more affordable devices.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203895" y="7273548"/>
            <a:ext cx="3580598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Implement policies to promote sustainable trade practices.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498868" y="7287069"/>
            <a:ext cx="3580598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300" spc="69">
                <a:solidFill>
                  <a:srgbClr val="1B1B1B"/>
                </a:solidFill>
                <a:latin typeface="Open Sans"/>
              </a:rPr>
              <a:t>Facilitate partnerships between developed and African nations to accelerate technology adoption.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804677" y="7243909"/>
            <a:ext cx="3580598" cy="216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Improve e-waste management infrastructure to reduce environmental and health risks.</a:t>
            </a:r>
          </a:p>
          <a:p>
            <a:pPr algn="ctr">
              <a:lnSpc>
                <a:spcPts val="2880"/>
              </a:lnSpc>
            </a:pP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593222" y="541925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4" y="0"/>
                </a:lnTo>
                <a:lnTo>
                  <a:pt x="2047414" y="1446543"/>
                </a:lnTo>
                <a:lnTo>
                  <a:pt x="0" y="1446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3712" y="439271"/>
            <a:ext cx="10848927" cy="10986255"/>
          </a:xfrm>
          <a:custGeom>
            <a:avLst/>
            <a:gdLst/>
            <a:ahLst/>
            <a:cxnLst/>
            <a:rect r="r" b="b" t="t" l="l"/>
            <a:pathLst>
              <a:path h="10986255" w="10848927">
                <a:moveTo>
                  <a:pt x="0" y="0"/>
                </a:moveTo>
                <a:lnTo>
                  <a:pt x="10848927" y="0"/>
                </a:lnTo>
                <a:lnTo>
                  <a:pt x="10848927" y="10986255"/>
                </a:lnTo>
                <a:lnTo>
                  <a:pt x="0" y="10986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5898" y="3265779"/>
            <a:ext cx="5635851" cy="5701929"/>
            <a:chOff x="0" y="0"/>
            <a:chExt cx="1484339" cy="15017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84339" cy="1501743"/>
            </a:xfrm>
            <a:custGeom>
              <a:avLst/>
              <a:gdLst/>
              <a:ahLst/>
              <a:cxnLst/>
              <a:rect r="r" b="b" t="t" l="l"/>
              <a:pathLst>
                <a:path h="1501743" w="1484339">
                  <a:moveTo>
                    <a:pt x="70058" y="0"/>
                  </a:moveTo>
                  <a:lnTo>
                    <a:pt x="1414281" y="0"/>
                  </a:lnTo>
                  <a:cubicBezTo>
                    <a:pt x="1452973" y="0"/>
                    <a:pt x="1484339" y="31366"/>
                    <a:pt x="1484339" y="70058"/>
                  </a:cubicBezTo>
                  <a:lnTo>
                    <a:pt x="1484339" y="1431684"/>
                  </a:lnTo>
                  <a:cubicBezTo>
                    <a:pt x="1484339" y="1470376"/>
                    <a:pt x="1452973" y="1501743"/>
                    <a:pt x="1414281" y="1501743"/>
                  </a:cubicBezTo>
                  <a:lnTo>
                    <a:pt x="70058" y="1501743"/>
                  </a:lnTo>
                  <a:cubicBezTo>
                    <a:pt x="51478" y="1501743"/>
                    <a:pt x="33658" y="1494361"/>
                    <a:pt x="20520" y="1481223"/>
                  </a:cubicBezTo>
                  <a:cubicBezTo>
                    <a:pt x="7381" y="1468085"/>
                    <a:pt x="0" y="1450265"/>
                    <a:pt x="0" y="1431684"/>
                  </a:cubicBezTo>
                  <a:lnTo>
                    <a:pt x="0" y="70058"/>
                  </a:lnTo>
                  <a:cubicBezTo>
                    <a:pt x="0" y="31366"/>
                    <a:pt x="31366" y="0"/>
                    <a:pt x="70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932260" y="8756447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134484" y="8765972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3858" y="8756447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225575" y="3265779"/>
            <a:ext cx="5635851" cy="5701929"/>
            <a:chOff x="0" y="0"/>
            <a:chExt cx="1484339" cy="15017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84339" cy="1501743"/>
            </a:xfrm>
            <a:custGeom>
              <a:avLst/>
              <a:gdLst/>
              <a:ahLst/>
              <a:cxnLst/>
              <a:rect r="r" b="b" t="t" l="l"/>
              <a:pathLst>
                <a:path h="1501743" w="1484339">
                  <a:moveTo>
                    <a:pt x="70058" y="0"/>
                  </a:moveTo>
                  <a:lnTo>
                    <a:pt x="1414281" y="0"/>
                  </a:lnTo>
                  <a:cubicBezTo>
                    <a:pt x="1452973" y="0"/>
                    <a:pt x="1484339" y="31366"/>
                    <a:pt x="1484339" y="70058"/>
                  </a:cubicBezTo>
                  <a:lnTo>
                    <a:pt x="1484339" y="1431684"/>
                  </a:lnTo>
                  <a:cubicBezTo>
                    <a:pt x="1484339" y="1470376"/>
                    <a:pt x="1452973" y="1501743"/>
                    <a:pt x="1414281" y="1501743"/>
                  </a:cubicBezTo>
                  <a:lnTo>
                    <a:pt x="70058" y="1501743"/>
                  </a:lnTo>
                  <a:cubicBezTo>
                    <a:pt x="51478" y="1501743"/>
                    <a:pt x="33658" y="1494361"/>
                    <a:pt x="20520" y="1481223"/>
                  </a:cubicBezTo>
                  <a:cubicBezTo>
                    <a:pt x="7381" y="1468085"/>
                    <a:pt x="0" y="1450265"/>
                    <a:pt x="0" y="1431684"/>
                  </a:cubicBezTo>
                  <a:lnTo>
                    <a:pt x="0" y="70058"/>
                  </a:lnTo>
                  <a:cubicBezTo>
                    <a:pt x="0" y="31366"/>
                    <a:pt x="31366" y="0"/>
                    <a:pt x="70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004301" y="3265779"/>
            <a:ext cx="5635851" cy="5701929"/>
            <a:chOff x="0" y="0"/>
            <a:chExt cx="1484339" cy="150174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484339" cy="1501743"/>
            </a:xfrm>
            <a:custGeom>
              <a:avLst/>
              <a:gdLst/>
              <a:ahLst/>
              <a:cxnLst/>
              <a:rect r="r" b="b" t="t" l="l"/>
              <a:pathLst>
                <a:path h="1501743" w="1484339">
                  <a:moveTo>
                    <a:pt x="70058" y="0"/>
                  </a:moveTo>
                  <a:lnTo>
                    <a:pt x="1414281" y="0"/>
                  </a:lnTo>
                  <a:cubicBezTo>
                    <a:pt x="1452973" y="0"/>
                    <a:pt x="1484339" y="31366"/>
                    <a:pt x="1484339" y="70058"/>
                  </a:cubicBezTo>
                  <a:lnTo>
                    <a:pt x="1484339" y="1431684"/>
                  </a:lnTo>
                  <a:cubicBezTo>
                    <a:pt x="1484339" y="1470376"/>
                    <a:pt x="1452973" y="1501743"/>
                    <a:pt x="1414281" y="1501743"/>
                  </a:cubicBezTo>
                  <a:lnTo>
                    <a:pt x="70058" y="1501743"/>
                  </a:lnTo>
                  <a:cubicBezTo>
                    <a:pt x="51478" y="1501743"/>
                    <a:pt x="33658" y="1494361"/>
                    <a:pt x="20520" y="1481223"/>
                  </a:cubicBezTo>
                  <a:cubicBezTo>
                    <a:pt x="7381" y="1468085"/>
                    <a:pt x="0" y="1450265"/>
                    <a:pt x="0" y="1431684"/>
                  </a:cubicBezTo>
                  <a:lnTo>
                    <a:pt x="0" y="70058"/>
                  </a:lnTo>
                  <a:cubicBezTo>
                    <a:pt x="0" y="31366"/>
                    <a:pt x="31366" y="0"/>
                    <a:pt x="70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7729982" y="4759322"/>
            <a:ext cx="2417163" cy="1489560"/>
            <a:chOff x="0" y="0"/>
            <a:chExt cx="3222884" cy="1986080"/>
          </a:xfrm>
        </p:grpSpPr>
        <p:pic>
          <p:nvPicPr>
            <p:cNvPr name="Picture 16" id="16"/>
            <p:cNvPicPr>
              <a:picLocks noChangeAspect="true"/>
            </p:cNvPicPr>
            <p:nvPr/>
          </p:nvPicPr>
          <p:blipFill>
            <a:blip r:embed="rId5"/>
            <a:srcRect l="0" t="3752" r="0" b="3752"/>
            <a:stretch>
              <a:fillRect/>
            </a:stretch>
          </p:blipFill>
          <p:spPr>
            <a:xfrm flipH="false" flipV="false">
              <a:off x="0" y="0"/>
              <a:ext cx="3222884" cy="1986080"/>
            </a:xfrm>
            <a:prstGeom prst="rect">
              <a:avLst/>
            </a:prstGeom>
          </p:spPr>
        </p:pic>
      </p:grpSp>
      <p:grpSp>
        <p:nvGrpSpPr>
          <p:cNvPr name="Group 17" id="17"/>
          <p:cNvGrpSpPr/>
          <p:nvPr/>
        </p:nvGrpSpPr>
        <p:grpSpPr>
          <a:xfrm rot="0">
            <a:off x="13666520" y="4670399"/>
            <a:ext cx="2417163" cy="1597532"/>
            <a:chOff x="0" y="0"/>
            <a:chExt cx="3222884" cy="2130043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6"/>
            <a:srcRect l="7161" t="0" r="7161" b="0"/>
            <a:stretch>
              <a:fillRect/>
            </a:stretch>
          </p:blipFill>
          <p:spPr>
            <a:xfrm flipH="false" flipV="false">
              <a:off x="0" y="0"/>
              <a:ext cx="3222884" cy="2130043"/>
            </a:xfrm>
            <a:prstGeom prst="rect">
              <a:avLst/>
            </a:prstGeom>
          </p:spPr>
        </p:pic>
      </p:grpSp>
      <p:sp>
        <p:nvSpPr>
          <p:cNvPr name="TextBox 19" id="19"/>
          <p:cNvSpPr txBox="true"/>
          <p:nvPr/>
        </p:nvSpPr>
        <p:spPr>
          <a:xfrm rot="0">
            <a:off x="859565" y="3506126"/>
            <a:ext cx="4848519" cy="1002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1B1B1B"/>
                </a:solidFill>
                <a:latin typeface="Open Sans Bold"/>
              </a:rPr>
              <a:t> Incorporate Environmental Considerations in Product Design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274645" y="3540734"/>
            <a:ext cx="3537711" cy="1129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1B1B1B"/>
                </a:solidFill>
                <a:latin typeface="Open Sans Bold"/>
              </a:rPr>
              <a:t>Promote Transparency and Reporting: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074213" y="3726471"/>
            <a:ext cx="3677976" cy="758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1B1B1B"/>
                </a:solidFill>
                <a:latin typeface="Open Sans Bold"/>
              </a:rPr>
              <a:t>Foster Collaboration and Partnerships: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991355" y="360685"/>
            <a:ext cx="9139640" cy="29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6"/>
              </a:lnSpc>
            </a:pPr>
            <a:r>
              <a:rPr lang="en-US" sz="3100">
                <a:solidFill>
                  <a:srgbClr val="FFCF7B"/>
                </a:solidFill>
                <a:latin typeface="Open Sans Extra Bold"/>
              </a:rPr>
              <a:t>Multi-faceted approach</a:t>
            </a:r>
            <a:r>
              <a:rPr lang="en-US" sz="3100">
                <a:solidFill>
                  <a:srgbClr val="FFFFFF"/>
                </a:solidFill>
                <a:latin typeface="Open Sans Extra Bold"/>
              </a:rPr>
              <a:t> needed to consider digital waste's impact on sustainability. Here are some key strategies:</a:t>
            </a:r>
          </a:p>
          <a:p>
            <a:pPr algn="just">
              <a:lnSpc>
                <a:spcPts val="4806"/>
              </a:lnSpc>
            </a:pPr>
          </a:p>
          <a:p>
            <a:pPr algn="just">
              <a:lnSpc>
                <a:spcPts val="4341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763532" y="6378372"/>
            <a:ext cx="5222533" cy="237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-</a:t>
            </a:r>
            <a:r>
              <a:rPr lang="en-US" sz="2500" spc="75">
                <a:solidFill>
                  <a:srgbClr val="1B1B1B"/>
                </a:solidFill>
                <a:latin typeface="Open Sans"/>
              </a:rPr>
              <a:t>Eco-Design Principles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-Extended Producer Responsibility (EPR)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-Certification and Standards</a:t>
            </a:r>
          </a:p>
          <a:p>
            <a:pPr algn="ctr">
              <a:lnSpc>
                <a:spcPts val="3500"/>
              </a:lnSpc>
            </a:pPr>
            <a:r>
              <a:rPr lang="en-US" sz="2500" spc="75">
                <a:solidFill>
                  <a:srgbClr val="1B1B1B"/>
                </a:solidFill>
                <a:latin typeface="Open Sans Bold"/>
              </a:rPr>
              <a:t>Should be implemented to promote sustainable design 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2052245" y="4602564"/>
            <a:ext cx="2463158" cy="1595676"/>
            <a:chOff x="0" y="0"/>
            <a:chExt cx="3284211" cy="2127569"/>
          </a:xfrm>
        </p:grpSpPr>
        <p:pic>
          <p:nvPicPr>
            <p:cNvPr name="Picture 25" id="25"/>
            <p:cNvPicPr>
              <a:picLocks noChangeAspect="true"/>
            </p:cNvPicPr>
            <p:nvPr/>
          </p:nvPicPr>
          <p:blipFill>
            <a:blip r:embed="rId7"/>
            <a:srcRect l="0" t="1474" r="0" b="1474"/>
            <a:stretch>
              <a:fillRect/>
            </a:stretch>
          </p:blipFill>
          <p:spPr>
            <a:xfrm flipH="false" flipV="false">
              <a:off x="0" y="0"/>
              <a:ext cx="3284211" cy="2127569"/>
            </a:xfrm>
            <a:prstGeom prst="rect">
              <a:avLst/>
            </a:prstGeom>
          </p:spPr>
        </p:pic>
      </p:grpSp>
      <p:sp>
        <p:nvSpPr>
          <p:cNvPr name="TextBox 26" id="26"/>
          <p:cNvSpPr txBox="true"/>
          <p:nvPr/>
        </p:nvSpPr>
        <p:spPr>
          <a:xfrm rot="0">
            <a:off x="6997409" y="6460922"/>
            <a:ext cx="5127532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spc="75">
                <a:solidFill>
                  <a:srgbClr val="000000"/>
                </a:solidFill>
                <a:latin typeface="Open Sans Bold"/>
              </a:rPr>
              <a:t>Corporate Sustainability Reporting and Regulatory Requirements</a:t>
            </a:r>
            <a:r>
              <a:rPr lang="en-US" sz="2500" spc="75">
                <a:solidFill>
                  <a:srgbClr val="000000"/>
                </a:solidFill>
                <a:latin typeface="Open Sans"/>
              </a:rPr>
              <a:t> should be implemented to ensure transparency in digital waste management practices.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450326" y="6387897"/>
            <a:ext cx="4849550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0"/>
              </a:lnSpc>
              <a:spcBef>
                <a:spcPct val="0"/>
              </a:spcBef>
            </a:pPr>
            <a:r>
              <a:rPr lang="en-US" sz="2300" spc="69">
                <a:solidFill>
                  <a:srgbClr val="000000"/>
                </a:solidFill>
                <a:latin typeface="Open Sans Bold"/>
              </a:rPr>
              <a:t>Multi-Stakeholder Collaboration and Public-Private Partnerships</a:t>
            </a:r>
            <a:r>
              <a:rPr lang="en-US" sz="2300" spc="69">
                <a:solidFill>
                  <a:srgbClr val="000000"/>
                </a:solidFill>
                <a:latin typeface="Open Sans"/>
              </a:rPr>
              <a:t> can promote dialogue, knowledge sharing, and collective solutions to address digital waste and sustainability challenges.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15846727" y="3054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78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143712" y="439271"/>
            <a:ext cx="10848927" cy="10986255"/>
          </a:xfrm>
          <a:custGeom>
            <a:avLst/>
            <a:gdLst/>
            <a:ahLst/>
            <a:cxnLst/>
            <a:rect r="r" b="b" t="t" l="l"/>
            <a:pathLst>
              <a:path h="10986255" w="10848927">
                <a:moveTo>
                  <a:pt x="0" y="0"/>
                </a:moveTo>
                <a:lnTo>
                  <a:pt x="10848927" y="0"/>
                </a:lnTo>
                <a:lnTo>
                  <a:pt x="10848927" y="10986255"/>
                </a:lnTo>
                <a:lnTo>
                  <a:pt x="0" y="10986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75635" y="2947375"/>
            <a:ext cx="5635851" cy="5701929"/>
            <a:chOff x="0" y="0"/>
            <a:chExt cx="1484339" cy="150174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84339" cy="1501743"/>
            </a:xfrm>
            <a:custGeom>
              <a:avLst/>
              <a:gdLst/>
              <a:ahLst/>
              <a:cxnLst/>
              <a:rect r="r" b="b" t="t" l="l"/>
              <a:pathLst>
                <a:path h="1501743" w="1484339">
                  <a:moveTo>
                    <a:pt x="70058" y="0"/>
                  </a:moveTo>
                  <a:lnTo>
                    <a:pt x="1414281" y="0"/>
                  </a:lnTo>
                  <a:cubicBezTo>
                    <a:pt x="1452973" y="0"/>
                    <a:pt x="1484339" y="31366"/>
                    <a:pt x="1484339" y="70058"/>
                  </a:cubicBezTo>
                  <a:lnTo>
                    <a:pt x="1484339" y="1431684"/>
                  </a:lnTo>
                  <a:cubicBezTo>
                    <a:pt x="1484339" y="1470376"/>
                    <a:pt x="1452973" y="1501743"/>
                    <a:pt x="1414281" y="1501743"/>
                  </a:cubicBezTo>
                  <a:lnTo>
                    <a:pt x="70058" y="1501743"/>
                  </a:lnTo>
                  <a:cubicBezTo>
                    <a:pt x="51478" y="1501743"/>
                    <a:pt x="33658" y="1494361"/>
                    <a:pt x="20520" y="1481223"/>
                  </a:cubicBezTo>
                  <a:cubicBezTo>
                    <a:pt x="7381" y="1468085"/>
                    <a:pt x="0" y="1450265"/>
                    <a:pt x="0" y="1431684"/>
                  </a:cubicBezTo>
                  <a:lnTo>
                    <a:pt x="0" y="70058"/>
                  </a:lnTo>
                  <a:cubicBezTo>
                    <a:pt x="0" y="31366"/>
                    <a:pt x="31366" y="0"/>
                    <a:pt x="70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995083" y="8649304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6"/>
                </a:lnTo>
                <a:lnTo>
                  <a:pt x="0" y="1319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003595" y="8628543"/>
            <a:ext cx="5961882" cy="1319066"/>
          </a:xfrm>
          <a:custGeom>
            <a:avLst/>
            <a:gdLst/>
            <a:ahLst/>
            <a:cxnLst/>
            <a:rect r="r" b="b" t="t" l="l"/>
            <a:pathLst>
              <a:path h="1319066" w="5961882">
                <a:moveTo>
                  <a:pt x="0" y="0"/>
                </a:moveTo>
                <a:lnTo>
                  <a:pt x="5961882" y="0"/>
                </a:lnTo>
                <a:lnTo>
                  <a:pt x="5961882" y="1319067"/>
                </a:lnTo>
                <a:lnTo>
                  <a:pt x="0" y="13190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640423" y="2947375"/>
            <a:ext cx="5635851" cy="5701929"/>
            <a:chOff x="0" y="0"/>
            <a:chExt cx="1484339" cy="15017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84339" cy="1501743"/>
            </a:xfrm>
            <a:custGeom>
              <a:avLst/>
              <a:gdLst/>
              <a:ahLst/>
              <a:cxnLst/>
              <a:rect r="r" b="b" t="t" l="l"/>
              <a:pathLst>
                <a:path h="1501743" w="1484339">
                  <a:moveTo>
                    <a:pt x="70058" y="0"/>
                  </a:moveTo>
                  <a:lnTo>
                    <a:pt x="1414281" y="0"/>
                  </a:lnTo>
                  <a:cubicBezTo>
                    <a:pt x="1452973" y="0"/>
                    <a:pt x="1484339" y="31366"/>
                    <a:pt x="1484339" y="70058"/>
                  </a:cubicBezTo>
                  <a:lnTo>
                    <a:pt x="1484339" y="1431684"/>
                  </a:lnTo>
                  <a:cubicBezTo>
                    <a:pt x="1484339" y="1470376"/>
                    <a:pt x="1452973" y="1501743"/>
                    <a:pt x="1414281" y="1501743"/>
                  </a:cubicBezTo>
                  <a:lnTo>
                    <a:pt x="70058" y="1501743"/>
                  </a:lnTo>
                  <a:cubicBezTo>
                    <a:pt x="51478" y="1501743"/>
                    <a:pt x="33658" y="1494361"/>
                    <a:pt x="20520" y="1481223"/>
                  </a:cubicBezTo>
                  <a:cubicBezTo>
                    <a:pt x="7381" y="1468085"/>
                    <a:pt x="0" y="1450265"/>
                    <a:pt x="0" y="1431684"/>
                  </a:cubicBezTo>
                  <a:lnTo>
                    <a:pt x="0" y="70058"/>
                  </a:lnTo>
                  <a:cubicBezTo>
                    <a:pt x="0" y="31366"/>
                    <a:pt x="31366" y="0"/>
                    <a:pt x="700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144830" y="4440918"/>
            <a:ext cx="2417163" cy="1489560"/>
            <a:chOff x="0" y="0"/>
            <a:chExt cx="3222884" cy="1986080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5"/>
            <a:srcRect l="0" t="3752" r="0" b="3752"/>
            <a:stretch>
              <a:fillRect/>
            </a:stretch>
          </p:blipFill>
          <p:spPr>
            <a:xfrm flipH="false" flipV="false">
              <a:off x="0" y="0"/>
              <a:ext cx="3222884" cy="1986080"/>
            </a:xfrm>
            <a:prstGeom prst="rect">
              <a:avLst/>
            </a:prstGeom>
          </p:spPr>
        </p:pic>
      </p:grpSp>
      <p:sp>
        <p:nvSpPr>
          <p:cNvPr name="TextBox 13" id="13"/>
          <p:cNvSpPr txBox="true"/>
          <p:nvPr/>
        </p:nvSpPr>
        <p:spPr>
          <a:xfrm rot="0">
            <a:off x="3469302" y="3354410"/>
            <a:ext cx="4848519" cy="668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1B1B1B"/>
                </a:solidFill>
                <a:latin typeface="Open Sans Bold"/>
              </a:rPr>
              <a:t>Policy and Regulatory Measures: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689494" y="3408068"/>
            <a:ext cx="3537711" cy="758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1B1B1B"/>
                </a:solidFill>
                <a:latin typeface="Open Sans Bold"/>
              </a:rPr>
              <a:t>Public Awareness and Education: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422354" y="370894"/>
            <a:ext cx="9139640" cy="2954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6"/>
              </a:lnSpc>
            </a:pPr>
            <a:r>
              <a:rPr lang="en-US" sz="3100">
                <a:solidFill>
                  <a:srgbClr val="FFCF7B"/>
                </a:solidFill>
                <a:latin typeface="Open Sans Extra Bold"/>
              </a:rPr>
              <a:t>Multi-faceted approach</a:t>
            </a:r>
            <a:r>
              <a:rPr lang="en-US" sz="3100">
                <a:solidFill>
                  <a:srgbClr val="FFFFFF"/>
                </a:solidFill>
                <a:latin typeface="Open Sans Extra Bold"/>
              </a:rPr>
              <a:t> needed to consider digital waste's impact on sustainability. Here are some key strategies:</a:t>
            </a:r>
          </a:p>
          <a:p>
            <a:pPr algn="just">
              <a:lnSpc>
                <a:spcPts val="4806"/>
              </a:lnSpc>
            </a:pPr>
          </a:p>
          <a:p>
            <a:pPr algn="just">
              <a:lnSpc>
                <a:spcPts val="4341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3549150" y="6036577"/>
            <a:ext cx="4768670" cy="2400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39"/>
              </a:lnSpc>
            </a:pPr>
            <a:r>
              <a:rPr lang="en-US" sz="2282" spc="68">
                <a:solidFill>
                  <a:srgbClr val="1B1B1B"/>
                </a:solidFill>
                <a:latin typeface="Open Sans Bold"/>
              </a:rPr>
              <a:t>-Establish</a:t>
            </a:r>
            <a:r>
              <a:rPr lang="en-US" sz="2282" spc="68">
                <a:solidFill>
                  <a:srgbClr val="1B1B1B"/>
                </a:solidFill>
                <a:latin typeface="Open Sans"/>
              </a:rPr>
              <a:t> comprehensive e-waste management legislation -</a:t>
            </a:r>
            <a:r>
              <a:rPr lang="en-US" sz="2282" spc="68">
                <a:solidFill>
                  <a:srgbClr val="1B1B1B"/>
                </a:solidFill>
                <a:latin typeface="Open Sans Bold"/>
              </a:rPr>
              <a:t>Provide</a:t>
            </a:r>
            <a:r>
              <a:rPr lang="en-US" sz="2282" spc="68">
                <a:solidFill>
                  <a:srgbClr val="1B1B1B"/>
                </a:solidFill>
                <a:latin typeface="Open Sans"/>
              </a:rPr>
              <a:t> economic incentives to encourage sustainable practices</a:t>
            </a:r>
          </a:p>
          <a:p>
            <a:pPr>
              <a:lnSpc>
                <a:spcPts val="2739"/>
              </a:lnSpc>
            </a:pPr>
            <a:r>
              <a:rPr lang="en-US" sz="2282" spc="68">
                <a:solidFill>
                  <a:srgbClr val="1B1B1B"/>
                </a:solidFill>
                <a:latin typeface="Open Sans"/>
              </a:rPr>
              <a:t>- Foster international cooperation to address global digital waste challenges.</a:t>
            </a:r>
            <a:r>
              <a:rPr lang="en-US" sz="2282" spc="68">
                <a:solidFill>
                  <a:srgbClr val="1B1B1B"/>
                </a:solidFill>
                <a:latin typeface="Open Sans Bold"/>
              </a:rPr>
              <a:t>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661982" y="4284160"/>
            <a:ext cx="2463158" cy="1595676"/>
            <a:chOff x="0" y="0"/>
            <a:chExt cx="3284211" cy="2127569"/>
          </a:xfrm>
        </p:grpSpPr>
        <p:pic>
          <p:nvPicPr>
            <p:cNvPr name="Picture 18" id="18"/>
            <p:cNvPicPr>
              <a:picLocks noChangeAspect="true"/>
            </p:cNvPicPr>
            <p:nvPr/>
          </p:nvPicPr>
          <p:blipFill>
            <a:blip r:embed="rId6"/>
            <a:srcRect l="0" t="1474" r="0" b="1474"/>
            <a:stretch>
              <a:fillRect/>
            </a:stretch>
          </p:blipFill>
          <p:spPr>
            <a:xfrm flipH="false" flipV="false">
              <a:off x="0" y="0"/>
              <a:ext cx="3284211" cy="2127569"/>
            </a:xfrm>
            <a:prstGeom prst="rect">
              <a:avLst/>
            </a:prstGeom>
          </p:spPr>
        </p:pic>
      </p:grpSp>
      <p:sp>
        <p:nvSpPr>
          <p:cNvPr name="TextBox 19" id="19"/>
          <p:cNvSpPr txBox="true"/>
          <p:nvPr/>
        </p:nvSpPr>
        <p:spPr>
          <a:xfrm rot="0">
            <a:off x="10995083" y="6291744"/>
            <a:ext cx="5127532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z="2500" spc="75">
                <a:solidFill>
                  <a:srgbClr val="000000"/>
                </a:solidFill>
                <a:latin typeface="Open Sans Bold"/>
              </a:rPr>
              <a:t>Awareness campaigns and education and research</a:t>
            </a:r>
            <a:r>
              <a:rPr lang="en-US" sz="2500" spc="75">
                <a:solidFill>
                  <a:srgbClr val="000000"/>
                </a:solidFill>
                <a:latin typeface="Open Sans"/>
              </a:rPr>
              <a:t> can help build a knowledgeable workforce and drive innovation in sustainable digital practices.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5933257" y="3054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7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58077" y="1246777"/>
            <a:ext cx="2541621" cy="2541621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3785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5214" y="1194286"/>
            <a:ext cx="2541621" cy="254162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3D6B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-5463574">
            <a:off x="-1333734" y="3944382"/>
            <a:ext cx="6690475" cy="8632871"/>
          </a:xfrm>
          <a:custGeom>
            <a:avLst/>
            <a:gdLst/>
            <a:ahLst/>
            <a:cxnLst/>
            <a:rect r="r" b="b" t="t" l="l"/>
            <a:pathLst>
              <a:path h="8632871" w="6690475">
                <a:moveTo>
                  <a:pt x="6690475" y="0"/>
                </a:moveTo>
                <a:lnTo>
                  <a:pt x="0" y="0"/>
                </a:lnTo>
                <a:lnTo>
                  <a:pt x="0" y="8632871"/>
                </a:lnTo>
                <a:lnTo>
                  <a:pt x="6690475" y="8632871"/>
                </a:lnTo>
                <a:lnTo>
                  <a:pt x="6690475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877760">
            <a:off x="13121299" y="4000323"/>
            <a:ext cx="6998828" cy="9030746"/>
          </a:xfrm>
          <a:custGeom>
            <a:avLst/>
            <a:gdLst/>
            <a:ahLst/>
            <a:cxnLst/>
            <a:rect r="r" b="b" t="t" l="l"/>
            <a:pathLst>
              <a:path h="9030746" w="6998828">
                <a:moveTo>
                  <a:pt x="0" y="0"/>
                </a:moveTo>
                <a:lnTo>
                  <a:pt x="6998828" y="0"/>
                </a:lnTo>
                <a:lnTo>
                  <a:pt x="6998828" y="9030745"/>
                </a:lnTo>
                <a:lnTo>
                  <a:pt x="0" y="90307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729127" y="4260269"/>
            <a:ext cx="2541621" cy="254162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5CBA7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902527" y="4424516"/>
            <a:ext cx="2541621" cy="254162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19B74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42875"/>
              <a:ext cx="660400" cy="593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8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100131" y="1787778"/>
            <a:ext cx="1411788" cy="1411788"/>
          </a:xfrm>
          <a:custGeom>
            <a:avLst/>
            <a:gdLst/>
            <a:ahLst/>
            <a:cxnLst/>
            <a:rect r="r" b="b" t="t" l="l"/>
            <a:pathLst>
              <a:path h="1411788" w="1411788">
                <a:moveTo>
                  <a:pt x="0" y="0"/>
                </a:moveTo>
                <a:lnTo>
                  <a:pt x="1411788" y="0"/>
                </a:lnTo>
                <a:lnTo>
                  <a:pt x="1411788" y="1411787"/>
                </a:lnTo>
                <a:lnTo>
                  <a:pt x="0" y="1411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221672" y="1902872"/>
            <a:ext cx="1214431" cy="1248481"/>
          </a:xfrm>
          <a:custGeom>
            <a:avLst/>
            <a:gdLst/>
            <a:ahLst/>
            <a:cxnLst/>
            <a:rect r="r" b="b" t="t" l="l"/>
            <a:pathLst>
              <a:path h="1248481" w="1214431">
                <a:moveTo>
                  <a:pt x="0" y="0"/>
                </a:moveTo>
                <a:lnTo>
                  <a:pt x="1214431" y="0"/>
                </a:lnTo>
                <a:lnTo>
                  <a:pt x="1214431" y="1248480"/>
                </a:lnTo>
                <a:lnTo>
                  <a:pt x="0" y="1248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535924" y="5143500"/>
            <a:ext cx="1274827" cy="1274827"/>
          </a:xfrm>
          <a:custGeom>
            <a:avLst/>
            <a:gdLst/>
            <a:ahLst/>
            <a:cxnLst/>
            <a:rect r="r" b="b" t="t" l="l"/>
            <a:pathLst>
              <a:path h="1274827" w="1274827">
                <a:moveTo>
                  <a:pt x="0" y="0"/>
                </a:moveTo>
                <a:lnTo>
                  <a:pt x="1274827" y="0"/>
                </a:lnTo>
                <a:lnTo>
                  <a:pt x="1274827" y="1274827"/>
                </a:lnTo>
                <a:lnTo>
                  <a:pt x="0" y="12748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350058" y="4810991"/>
            <a:ext cx="1299758" cy="1440176"/>
          </a:xfrm>
          <a:custGeom>
            <a:avLst/>
            <a:gdLst/>
            <a:ahLst/>
            <a:cxnLst/>
            <a:rect r="r" b="b" t="t" l="l"/>
            <a:pathLst>
              <a:path h="1440176" w="1299758">
                <a:moveTo>
                  <a:pt x="0" y="0"/>
                </a:moveTo>
                <a:lnTo>
                  <a:pt x="1299759" y="0"/>
                </a:lnTo>
                <a:lnTo>
                  <a:pt x="1299759" y="1440176"/>
                </a:lnTo>
                <a:lnTo>
                  <a:pt x="0" y="1440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659157" y="970124"/>
            <a:ext cx="9047572" cy="18192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1"/>
              </a:lnSpc>
            </a:pPr>
            <a:r>
              <a:rPr lang="en-US" sz="3400">
                <a:solidFill>
                  <a:srgbClr val="537856"/>
                </a:solidFill>
                <a:latin typeface="Open Sans Extra Bold"/>
              </a:rPr>
              <a:t>Government standards</a:t>
            </a:r>
            <a:r>
              <a:rPr lang="en-US" sz="3400">
                <a:solidFill>
                  <a:srgbClr val="000000"/>
                </a:solidFill>
                <a:latin typeface="Open Sans Extra Bold"/>
              </a:rPr>
              <a:t> can reduce the carbon footprint of the Internet. </a:t>
            </a:r>
          </a:p>
          <a:p>
            <a:pPr algn="ctr">
              <a:lnSpc>
                <a:spcPts val="4031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540077" y="3865158"/>
            <a:ext cx="4512845" cy="7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 Bold"/>
              </a:rPr>
              <a:t>ENERGY EFFICIENCY STANDARDS: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369775" y="3821166"/>
            <a:ext cx="4918225" cy="85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700">
                <a:solidFill>
                  <a:srgbClr val="537856"/>
                </a:solidFill>
                <a:latin typeface="Open Sans Bold"/>
              </a:rPr>
              <a:t>RESEARCH AND DEVELOPMENT FUNDING: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119080" y="2327087"/>
            <a:ext cx="9743365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"/>
              </a:rPr>
              <a:t>Here are some key ways in which they can contribute: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558077" y="4670612"/>
            <a:ext cx="3059016" cy="2295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 Bold"/>
              </a:rPr>
              <a:t>Allocate Funding: </a:t>
            </a:r>
            <a:r>
              <a:rPr lang="en-US" sz="2500" spc="75">
                <a:solidFill>
                  <a:srgbClr val="1B1B1B"/>
                </a:solidFill>
                <a:latin typeface="Open Sans"/>
              </a:rPr>
              <a:t>Governments can fund innovative solutions to reduce Internet carbon footprint.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795167" y="6869869"/>
            <a:ext cx="4291628" cy="75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3200">
                <a:solidFill>
                  <a:srgbClr val="537856"/>
                </a:solidFill>
                <a:latin typeface="Open Sans Bold"/>
              </a:rPr>
              <a:t>RENEWABLE ENERGY ADOPTION: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95167" y="7772841"/>
            <a:ext cx="4891175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 Bold"/>
              </a:rPr>
              <a:t>Governments</a:t>
            </a:r>
            <a:r>
              <a:rPr lang="en-US" sz="2500" spc="75">
                <a:solidFill>
                  <a:srgbClr val="1B1B1B"/>
                </a:solidFill>
                <a:latin typeface="Open Sans"/>
              </a:rPr>
              <a:t> can implement policies to incentivize the use of renewable energy sources, and support the development of power purchase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061643" y="7191330"/>
            <a:ext cx="4496434" cy="62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2600">
                <a:solidFill>
                  <a:srgbClr val="537856"/>
                </a:solidFill>
                <a:latin typeface="Open Sans Bold"/>
              </a:rPr>
              <a:t>E-WASTE MANAGEMENT AND CIRCULAR ECONOMY: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1502" y="4620665"/>
            <a:ext cx="4119080" cy="21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72">
                <a:solidFill>
                  <a:srgbClr val="1B1B1B"/>
                </a:solidFill>
                <a:latin typeface="Open Sans"/>
              </a:rPr>
              <a:t>Governments can set energy efficiency </a:t>
            </a:r>
            <a:r>
              <a:rPr lang="en-US" sz="2400" spc="72">
                <a:solidFill>
                  <a:srgbClr val="1B1B1B"/>
                </a:solidFill>
                <a:latin typeface="Open Sans Bold"/>
              </a:rPr>
              <a:t>targets</a:t>
            </a:r>
            <a:r>
              <a:rPr lang="en-US" sz="2400" spc="72">
                <a:solidFill>
                  <a:srgbClr val="1B1B1B"/>
                </a:solidFill>
                <a:latin typeface="Open Sans"/>
              </a:rPr>
              <a:t> and introduce labeling programs to empower consumers </a:t>
            </a:r>
          </a:p>
          <a:p>
            <a:pPr algn="ctr">
              <a:lnSpc>
                <a:spcPts val="300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0337738" y="7966667"/>
            <a:ext cx="3944244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2500" spc="75">
                <a:solidFill>
                  <a:srgbClr val="1B1B1B"/>
                </a:solidFill>
                <a:latin typeface="Open Sans Bold"/>
              </a:rPr>
              <a:t>Implement</a:t>
            </a:r>
            <a:r>
              <a:rPr lang="en-US" sz="2500" spc="75">
                <a:solidFill>
                  <a:srgbClr val="1B1B1B"/>
                </a:solidFill>
                <a:latin typeface="Open Sans"/>
              </a:rPr>
              <a:t> e-waste and EPR legislation to reduce environmental impact and promote sustainable product design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758610" y="8535028"/>
            <a:ext cx="2047415" cy="1446543"/>
          </a:xfrm>
          <a:custGeom>
            <a:avLst/>
            <a:gdLst/>
            <a:ahLst/>
            <a:cxnLst/>
            <a:rect r="r" b="b" t="t" l="l"/>
            <a:pathLst>
              <a:path h="1446543" w="2047415">
                <a:moveTo>
                  <a:pt x="0" y="0"/>
                </a:moveTo>
                <a:lnTo>
                  <a:pt x="2047415" y="0"/>
                </a:lnTo>
                <a:lnTo>
                  <a:pt x="2047415" y="1446544"/>
                </a:lnTo>
                <a:lnTo>
                  <a:pt x="0" y="14465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2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DAFk7pgW-wE</dc:identifier>
  <dcterms:modified xsi:type="dcterms:W3CDTF">2011-08-01T06:04:30Z</dcterms:modified>
  <cp:revision>1</cp:revision>
  <dc:title>Green Bold Photocentric Zero Waste Lifestyle Sustainability Presentation</dc:title>
</cp:coreProperties>
</file>