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67" r:id="rId2"/>
    <p:sldId id="268" r:id="rId3"/>
    <p:sldId id="269" r:id="rId4"/>
    <p:sldId id="270" r:id="rId5"/>
    <p:sldId id="271" r:id="rId6"/>
    <p:sldId id="265" r:id="rId7"/>
    <p:sldId id="263" r:id="rId8"/>
    <p:sldId id="281" r:id="rId9"/>
    <p:sldId id="283" r:id="rId10"/>
    <p:sldId id="286" r:id="rId11"/>
    <p:sldId id="287" r:id="rId12"/>
    <p:sldId id="288" r:id="rId13"/>
    <p:sldId id="289" r:id="rId14"/>
    <p:sldId id="290" r:id="rId15"/>
    <p:sldId id="297" r:id="rId16"/>
    <p:sldId id="299" r:id="rId17"/>
    <p:sldId id="30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81" d="100"/>
          <a:sy n="81" d="100"/>
        </p:scale>
        <p:origin x="-186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1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4D9A5D-8015-1941-B97B-2D46BFC2194D}" type="datetimeFigureOut">
              <a:rPr lang="en-US" smtClean="0"/>
              <a:pPr/>
              <a:t>6/10/15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E0238B-D4C2-0943-AD89-19FBF7FE84CA}" type="slidenum">
              <a:rPr lang="en-US" smtClean="0"/>
              <a:pPr/>
              <a:t>‹#›</a:t>
            </a:fld>
            <a:endParaRPr lang="en-US" dirty="0"/>
          </a:p>
        </p:txBody>
      </p:sp>
    </p:spTree>
    <p:extLst>
      <p:ext uri="{BB962C8B-B14F-4D97-AF65-F5344CB8AC3E}">
        <p14:creationId xmlns:p14="http://schemas.microsoft.com/office/powerpoint/2010/main" val="1026346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F1735-C593-A74B-9D8E-376A6936E1F1}" type="datetimeFigureOut">
              <a:rPr lang="en-US" smtClean="0"/>
              <a:pPr/>
              <a:t>6/10/15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05F7FF-1A5B-4F4A-9A6A-A81B4DCEE803}" type="slidenum">
              <a:rPr lang="en-US" smtClean="0"/>
              <a:pPr/>
              <a:t>‹#›</a:t>
            </a:fld>
            <a:endParaRPr lang="en-US" dirty="0"/>
          </a:p>
        </p:txBody>
      </p:sp>
    </p:spTree>
    <p:extLst>
      <p:ext uri="{BB962C8B-B14F-4D97-AF65-F5344CB8AC3E}">
        <p14:creationId xmlns:p14="http://schemas.microsoft.com/office/powerpoint/2010/main" val="34022969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rgbClr val="CCCCCC"/>
                </a:solidFill>
                <a:latin typeface="Arial" charset="0"/>
                <a:ea typeface="ＭＳ Ｐゴシック" charset="0"/>
                <a:cs typeface="ＭＳ Ｐゴシック" charset="0"/>
              </a:defRPr>
            </a:lvl1pPr>
            <a:lvl2pPr marL="37931725" indent="-37474525" defTabSz="920750"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eaLnBrk="1" hangingPunct="1"/>
            <a:fld id="{B6C1353A-A104-A543-9643-78C2EC723579}" type="slidenum">
              <a:rPr lang="en-US" sz="1300">
                <a:solidFill>
                  <a:schemeClr val="tx1"/>
                </a:solidFill>
                <a:cs typeface="Arial" charset="0"/>
              </a:rPr>
              <a:pPr eaLnBrk="1" hangingPunct="1"/>
              <a:t>1</a:t>
            </a:fld>
            <a:endParaRPr lang="en-US" sz="1300" dirty="0">
              <a:solidFill>
                <a:schemeClr val="tx1"/>
              </a:solidFill>
              <a:cs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rgbClr val="CCCCCC"/>
                </a:solidFill>
                <a:latin typeface="Arial" charset="0"/>
                <a:ea typeface="ＭＳ Ｐゴシック" charset="0"/>
                <a:cs typeface="ＭＳ Ｐゴシック" charset="0"/>
              </a:defRPr>
            </a:lvl1pPr>
            <a:lvl2pPr marL="37931725" indent="-37474525" defTabSz="920750"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eaLnBrk="1" hangingPunct="1"/>
            <a:fld id="{B084B05F-4454-CD40-83C6-250A84A0840D}" type="slidenum">
              <a:rPr lang="en-US" sz="1300">
                <a:solidFill>
                  <a:schemeClr val="tx1"/>
                </a:solidFill>
                <a:cs typeface="Arial" charset="0"/>
              </a:rPr>
              <a:pPr eaLnBrk="1" hangingPunct="1"/>
              <a:t>17</a:t>
            </a:fld>
            <a:endParaRPr lang="en-US" sz="1300" dirty="0">
              <a:solidFill>
                <a:schemeClr val="tx1"/>
              </a:solidFill>
              <a:cs typeface="Arial"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rgbClr val="CCCCCC"/>
                </a:solidFill>
                <a:latin typeface="Arial" charset="0"/>
                <a:ea typeface="ＭＳ Ｐゴシック" charset="0"/>
                <a:cs typeface="ＭＳ Ｐゴシック" charset="0"/>
              </a:defRPr>
            </a:lvl1pPr>
            <a:lvl2pPr marL="37931725" indent="-37474525" defTabSz="920750"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eaLnBrk="1" hangingPunct="1"/>
            <a:fld id="{81C389E2-9063-F443-9627-C2C2DD3755DF}" type="slidenum">
              <a:rPr lang="en-US" sz="1300">
                <a:solidFill>
                  <a:schemeClr val="tx1"/>
                </a:solidFill>
                <a:cs typeface="Arial" charset="0"/>
              </a:rPr>
              <a:pPr eaLnBrk="1" hangingPunct="1"/>
              <a:t>2</a:t>
            </a:fld>
            <a:endParaRPr lang="en-US" sz="1300" dirty="0">
              <a:solidFill>
                <a:schemeClr val="tx1"/>
              </a:solidFill>
              <a:cs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rgbClr val="CCCCCC"/>
                </a:solidFill>
                <a:latin typeface="Arial" charset="0"/>
                <a:ea typeface="ＭＳ Ｐゴシック" charset="0"/>
                <a:cs typeface="ＭＳ Ｐゴシック" charset="0"/>
              </a:defRPr>
            </a:lvl1pPr>
            <a:lvl2pPr marL="37931725" indent="-37474525" defTabSz="920750"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eaLnBrk="1" hangingPunct="1"/>
            <a:fld id="{CEB053A4-0511-F544-AA5E-9BF66FF309FE}" type="slidenum">
              <a:rPr lang="en-US" sz="1300">
                <a:solidFill>
                  <a:schemeClr val="tx1"/>
                </a:solidFill>
                <a:cs typeface="Arial" charset="0"/>
              </a:rPr>
              <a:pPr eaLnBrk="1" hangingPunct="1"/>
              <a:t>3</a:t>
            </a:fld>
            <a:endParaRPr lang="en-US" sz="1300" dirty="0">
              <a:solidFill>
                <a:schemeClr val="tx1"/>
              </a:solidFill>
              <a:cs typeface="Arial" charset="0"/>
            </a:endParaRPr>
          </a:p>
        </p:txBody>
      </p:sp>
      <p:sp>
        <p:nvSpPr>
          <p:cNvPr id="76803" name="Rectangle 2"/>
          <p:cNvSpPr>
            <a:spLocks noGrp="1" noRot="1" noChangeAspect="1" noChangeArrowheads="1" noTextEdit="1"/>
          </p:cNvSpPr>
          <p:nvPr>
            <p:ph type="sldImg"/>
          </p:nvPr>
        </p:nvSpPr>
        <p:spPr>
          <a:xfrm>
            <a:off x="1104901" y="685761"/>
            <a:ext cx="4652963" cy="3427247"/>
          </a:xfrm>
          <a:ln/>
        </p:spPr>
      </p:sp>
      <p:sp>
        <p:nvSpPr>
          <p:cNvPr id="76804" name="Rectangle 3"/>
          <p:cNvSpPr>
            <a:spLocks noGrp="1" noChangeArrowheads="1"/>
          </p:cNvSpPr>
          <p:nvPr>
            <p:ph type="body" idx="1"/>
          </p:nvPr>
        </p:nvSpPr>
        <p:spPr>
          <a:xfrm>
            <a:off x="914400" y="4345232"/>
            <a:ext cx="5029200" cy="41130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4961" tIns="47480" rIns="94961" bIns="47480"/>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ea typeface="ＭＳ Ｐゴシック" charset="0"/>
                <a:cs typeface="ＭＳ Ｐゴシック" charset="0"/>
              </a:rPr>
              <a:t>.</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rgbClr val="CCCCCC"/>
                </a:solidFill>
                <a:latin typeface="Arial" charset="0"/>
                <a:ea typeface="ＭＳ Ｐゴシック" charset="0"/>
                <a:cs typeface="ＭＳ Ｐゴシック" charset="0"/>
              </a:defRPr>
            </a:lvl1pPr>
            <a:lvl2pPr marL="37931725" indent="-37474525" defTabSz="920750"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eaLnBrk="1" hangingPunct="1"/>
            <a:fld id="{728B7AB8-E875-6F47-87A2-4BECD13E84BC}" type="slidenum">
              <a:rPr lang="en-US" sz="1300">
                <a:solidFill>
                  <a:schemeClr val="tx1"/>
                </a:solidFill>
                <a:cs typeface="Arial" charset="0"/>
              </a:rPr>
              <a:pPr eaLnBrk="1" hangingPunct="1"/>
              <a:t>4</a:t>
            </a:fld>
            <a:endParaRPr lang="en-US" sz="1300" dirty="0">
              <a:solidFill>
                <a:schemeClr val="tx1"/>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rgbClr val="CCCCCC"/>
                </a:solidFill>
                <a:latin typeface="Arial" charset="0"/>
                <a:ea typeface="ＭＳ Ｐゴシック" charset="0"/>
                <a:cs typeface="ＭＳ Ｐゴシック" charset="0"/>
              </a:defRPr>
            </a:lvl1pPr>
            <a:lvl2pPr marL="37931725" indent="-37474525" defTabSz="920750"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eaLnBrk="1" hangingPunct="1"/>
            <a:fld id="{C0CBFF42-202B-114E-8B2E-02A712610DD6}" type="slidenum">
              <a:rPr lang="en-US" sz="1300">
                <a:solidFill>
                  <a:schemeClr val="tx1"/>
                </a:solidFill>
                <a:cs typeface="Arial" charset="0"/>
              </a:rPr>
              <a:pPr eaLnBrk="1" hangingPunct="1"/>
              <a:t>5</a:t>
            </a:fld>
            <a:endParaRPr lang="en-US" sz="1300" dirty="0">
              <a:solidFill>
                <a:schemeClr val="tx1"/>
              </a:solidFill>
              <a:cs typeface="Arial" charset="0"/>
            </a:endParaRPr>
          </a:p>
        </p:txBody>
      </p:sp>
      <p:sp>
        <p:nvSpPr>
          <p:cNvPr id="80899" name="Rectangle 2"/>
          <p:cNvSpPr>
            <a:spLocks noGrp="1" noRot="1" noChangeAspect="1" noChangeArrowheads="1" noTextEdit="1"/>
          </p:cNvSpPr>
          <p:nvPr>
            <p:ph type="sldImg"/>
          </p:nvPr>
        </p:nvSpPr>
        <p:spPr>
          <a:xfrm>
            <a:off x="1143000" y="687388"/>
            <a:ext cx="4572000" cy="342900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5892" indent="-283035" eaLnBrk="0" hangingPunct="0">
              <a:defRPr sz="2400">
                <a:solidFill>
                  <a:schemeClr val="tx1"/>
                </a:solidFill>
                <a:latin typeface="Arial" charset="0"/>
                <a:ea typeface="ＭＳ Ｐゴシック" charset="0"/>
              </a:defRPr>
            </a:lvl2pPr>
            <a:lvl3pPr marL="1132142" indent="-226428" eaLnBrk="0" hangingPunct="0">
              <a:defRPr sz="2400">
                <a:solidFill>
                  <a:schemeClr val="tx1"/>
                </a:solidFill>
                <a:latin typeface="Arial" charset="0"/>
                <a:ea typeface="ＭＳ Ｐゴシック" charset="0"/>
              </a:defRPr>
            </a:lvl3pPr>
            <a:lvl4pPr marL="1584998" indent="-226428" eaLnBrk="0" hangingPunct="0">
              <a:defRPr sz="2400">
                <a:solidFill>
                  <a:schemeClr val="tx1"/>
                </a:solidFill>
                <a:latin typeface="Arial" charset="0"/>
                <a:ea typeface="ＭＳ Ｐゴシック" charset="0"/>
              </a:defRPr>
            </a:lvl4pPr>
            <a:lvl5pPr marL="2037855" indent="-226428" eaLnBrk="0" hangingPunct="0">
              <a:defRPr sz="2400">
                <a:solidFill>
                  <a:schemeClr val="tx1"/>
                </a:solidFill>
                <a:latin typeface="Arial" charset="0"/>
                <a:ea typeface="ＭＳ Ｐゴシック" charset="0"/>
              </a:defRPr>
            </a:lvl5pPr>
            <a:lvl6pPr marL="2490711" indent="-226428" eaLnBrk="0" fontAlgn="base" hangingPunct="0">
              <a:spcBef>
                <a:spcPct val="0"/>
              </a:spcBef>
              <a:spcAft>
                <a:spcPct val="0"/>
              </a:spcAft>
              <a:defRPr sz="2400">
                <a:solidFill>
                  <a:schemeClr val="tx1"/>
                </a:solidFill>
                <a:latin typeface="Arial" charset="0"/>
                <a:ea typeface="ＭＳ Ｐゴシック" charset="0"/>
              </a:defRPr>
            </a:lvl6pPr>
            <a:lvl7pPr marL="2943568" indent="-226428" eaLnBrk="0" fontAlgn="base" hangingPunct="0">
              <a:spcBef>
                <a:spcPct val="0"/>
              </a:spcBef>
              <a:spcAft>
                <a:spcPct val="0"/>
              </a:spcAft>
              <a:defRPr sz="2400">
                <a:solidFill>
                  <a:schemeClr val="tx1"/>
                </a:solidFill>
                <a:latin typeface="Arial" charset="0"/>
                <a:ea typeface="ＭＳ Ｐゴシック" charset="0"/>
              </a:defRPr>
            </a:lvl7pPr>
            <a:lvl8pPr marL="3396425" indent="-226428" eaLnBrk="0" fontAlgn="base" hangingPunct="0">
              <a:spcBef>
                <a:spcPct val="0"/>
              </a:spcBef>
              <a:spcAft>
                <a:spcPct val="0"/>
              </a:spcAft>
              <a:defRPr sz="2400">
                <a:solidFill>
                  <a:schemeClr val="tx1"/>
                </a:solidFill>
                <a:latin typeface="Arial" charset="0"/>
                <a:ea typeface="ＭＳ Ｐゴシック" charset="0"/>
              </a:defRPr>
            </a:lvl8pPr>
            <a:lvl9pPr marL="3849281" indent="-22642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8E51F7-4DE2-6C45-9BD0-3C9E5EF0E853}" type="slidenum">
              <a:rPr lang="en-US" sz="1200">
                <a:latin typeface="Calibri" charset="0"/>
              </a:rPr>
              <a:pPr eaLnBrk="1" hangingPunct="1"/>
              <a:t>6</a:t>
            </a:fld>
            <a:endParaRPr lang="en-US" sz="1200" dirty="0">
              <a:latin typeface="Calibri"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Keep Markus Kummer?</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rgbClr val="CCCCCC"/>
                </a:solidFill>
                <a:latin typeface="Arial" charset="0"/>
                <a:ea typeface="ＭＳ Ｐゴシック" charset="0"/>
                <a:cs typeface="ＭＳ Ｐゴシック" charset="0"/>
              </a:defRPr>
            </a:lvl1pPr>
            <a:lvl2pPr marL="37931725" indent="-37474525" defTabSz="920750"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eaLnBrk="1" hangingPunct="1"/>
            <a:fld id="{6E7092B3-D57E-414B-AB7C-E76C4262041A}" type="slidenum">
              <a:rPr lang="en-US" sz="1300">
                <a:solidFill>
                  <a:schemeClr val="tx1"/>
                </a:solidFill>
                <a:cs typeface="Arial" charset="0"/>
              </a:rPr>
              <a:pPr eaLnBrk="1" hangingPunct="1"/>
              <a:t>10</a:t>
            </a:fld>
            <a:endParaRPr lang="en-US" sz="1300" dirty="0">
              <a:solidFill>
                <a:schemeClr val="tx1"/>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Regional IGFs are squares, national IGFs are stars</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rgbClr val="CCCCCC"/>
                </a:solidFill>
                <a:latin typeface="Arial" charset="0"/>
                <a:ea typeface="ＭＳ Ｐゴシック" charset="0"/>
                <a:cs typeface="ＭＳ Ｐゴシック" charset="0"/>
              </a:defRPr>
            </a:lvl1pPr>
            <a:lvl2pPr marL="37931725" indent="-37474525" defTabSz="920750"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eaLnBrk="1" hangingPunct="1"/>
            <a:fld id="{B01F0CCB-893B-0C40-B034-9465350D30ED}" type="slidenum">
              <a:rPr lang="en-US" sz="1300">
                <a:solidFill>
                  <a:schemeClr val="tx1"/>
                </a:solidFill>
                <a:cs typeface="Arial" charset="0"/>
              </a:rPr>
              <a:pPr eaLnBrk="1" hangingPunct="1"/>
              <a:t>13</a:t>
            </a:fld>
            <a:endParaRPr lang="en-US" sz="1300" dirty="0">
              <a:solidFill>
                <a:schemeClr val="tx1"/>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India IGF and Pacific IGF removed from previous list</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rgbClr val="CCCCCC"/>
                </a:solidFill>
                <a:latin typeface="Arial" charset="0"/>
                <a:ea typeface="ＭＳ Ｐゴシック" charset="0"/>
                <a:cs typeface="ＭＳ Ｐゴシック" charset="0"/>
              </a:defRPr>
            </a:lvl1pPr>
            <a:lvl2pPr marL="37931725" indent="-37474525" defTabSz="920750"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eaLnBrk="1" hangingPunct="1"/>
            <a:fld id="{E8B1351B-882B-3D41-AF0E-3CE19B51EEBB}" type="slidenum">
              <a:rPr lang="en-US" sz="1300">
                <a:solidFill>
                  <a:schemeClr val="tx1"/>
                </a:solidFill>
                <a:cs typeface="Arial" charset="0"/>
              </a:rPr>
              <a:pPr eaLnBrk="1" hangingPunct="1"/>
              <a:t>14</a:t>
            </a:fld>
            <a:endParaRPr lang="en-US" sz="1300" dirty="0">
              <a:solidFill>
                <a:schemeClr val="tx1"/>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2C0608-5784-4B46-AF85-DC8A38D417CF}" type="datetimeFigureOut">
              <a:rPr lang="en-US" smtClean="0"/>
              <a:pPr/>
              <a:t>6/10/15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5F458-C754-A345-8C9F-68BEFE0A762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C0608-5784-4B46-AF85-DC8A38D417CF}" type="datetimeFigureOut">
              <a:rPr lang="en-US" smtClean="0"/>
              <a:pPr/>
              <a:t>6/10/15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5F458-C754-A345-8C9F-68BEFE0A762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C0608-5784-4B46-AF85-DC8A38D417CF}" type="datetimeFigureOut">
              <a:rPr lang="en-US" smtClean="0"/>
              <a:pPr/>
              <a:t>6/10/15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5F458-C754-A345-8C9F-68BEFE0A762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20435"/>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C0608-5784-4B46-AF85-DC8A38D417CF}" type="datetimeFigureOut">
              <a:rPr lang="en-US" smtClean="0"/>
              <a:pPr/>
              <a:t>6/10/15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5F458-C754-A345-8C9F-68BEFE0A762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2C0608-5784-4B46-AF85-DC8A38D417CF}" type="datetimeFigureOut">
              <a:rPr lang="en-US" smtClean="0"/>
              <a:pPr/>
              <a:t>6/10/15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5F458-C754-A345-8C9F-68BEFE0A762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2C0608-5784-4B46-AF85-DC8A38D417CF}" type="datetimeFigureOut">
              <a:rPr lang="en-US" smtClean="0"/>
              <a:pPr/>
              <a:t>6/10/15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5F458-C754-A345-8C9F-68BEFE0A762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2C0608-5784-4B46-AF85-DC8A38D417CF}" type="datetimeFigureOut">
              <a:rPr lang="en-US" smtClean="0"/>
              <a:pPr/>
              <a:t>6/10/15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5F458-C754-A345-8C9F-68BEFE0A762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2C0608-5784-4B46-AF85-DC8A38D417CF}" type="datetimeFigureOut">
              <a:rPr lang="en-US" smtClean="0"/>
              <a:pPr/>
              <a:t>6/10/15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5F458-C754-A345-8C9F-68BEFE0A762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C0608-5784-4B46-AF85-DC8A38D417CF}" type="datetimeFigureOut">
              <a:rPr lang="en-US" smtClean="0"/>
              <a:pPr/>
              <a:t>6/10/15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5F458-C754-A345-8C9F-68BEFE0A762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C0608-5784-4B46-AF85-DC8A38D417CF}" type="datetimeFigureOut">
              <a:rPr lang="en-US" smtClean="0"/>
              <a:pPr/>
              <a:t>6/10/15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5F458-C754-A345-8C9F-68BEFE0A762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C0608-5784-4B46-AF85-DC8A38D417CF}" type="datetimeFigureOut">
              <a:rPr lang="en-US" smtClean="0"/>
              <a:pPr/>
              <a:t>6/10/15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5F458-C754-A345-8C9F-68BEFE0A762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C0608-5784-4B46-AF85-DC8A38D417CF}" type="datetimeFigureOut">
              <a:rPr lang="en-US" smtClean="0"/>
              <a:pPr/>
              <a:t>6/10/15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5F458-C754-A345-8C9F-68BEFE0A762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chandra.harvard.edu/photo/2004/antennae/more.html" TargetMode="External"/><Relationship Id="rId3" Type="http://schemas.openxmlformats.org/officeDocument/2006/relationships/image" Target="../media/image3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mailto:marilynscade@hot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wm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9" Type="http://schemas.openxmlformats.org/officeDocument/2006/relationships/image" Target="../media/image12.jpeg"/><Relationship Id="rId20" Type="http://schemas.openxmlformats.org/officeDocument/2006/relationships/image" Target="../media/image23.jpeg"/><Relationship Id="rId21" Type="http://schemas.openxmlformats.org/officeDocument/2006/relationships/image" Target="../media/image24.png"/><Relationship Id="rId22" Type="http://schemas.openxmlformats.org/officeDocument/2006/relationships/image" Target="../media/image25.png"/><Relationship Id="rId23" Type="http://schemas.openxmlformats.org/officeDocument/2006/relationships/image" Target="../media/image26.png"/><Relationship Id="rId24" Type="http://schemas.openxmlformats.org/officeDocument/2006/relationships/image" Target="../media/image27.png"/><Relationship Id="rId25" Type="http://schemas.openxmlformats.org/officeDocument/2006/relationships/image" Target="../media/image28.png"/><Relationship Id="rId10" Type="http://schemas.openxmlformats.org/officeDocument/2006/relationships/image" Target="../media/image13.jpeg"/><Relationship Id="rId11" Type="http://schemas.openxmlformats.org/officeDocument/2006/relationships/image" Target="../media/image14.jpe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jpeg"/><Relationship Id="rId15" Type="http://schemas.openxmlformats.org/officeDocument/2006/relationships/image" Target="../media/image18.jpeg"/><Relationship Id="rId16" Type="http://schemas.openxmlformats.org/officeDocument/2006/relationships/image" Target="../media/image19.png"/><Relationship Id="rId17" Type="http://schemas.openxmlformats.org/officeDocument/2006/relationships/image" Target="../media/image20.jpeg"/><Relationship Id="rId18" Type="http://schemas.openxmlformats.org/officeDocument/2006/relationships/image" Target="../media/image21.png"/><Relationship Id="rId19" Type="http://schemas.openxmlformats.org/officeDocument/2006/relationships/image" Target="../media/image22.jpeg"/><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hyperlink" Target="http://www.igf-usa.u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idx="4294967295"/>
          </p:nvPr>
        </p:nvSpPr>
        <p:spPr>
          <a:xfrm>
            <a:off x="152400" y="1905000"/>
            <a:ext cx="8839200" cy="1752600"/>
          </a:xfrm>
          <a:ln>
            <a:miter lim="800000"/>
            <a:headEnd/>
            <a:tailEnd/>
          </a:ln>
          <a:extLst/>
        </p:spPr>
        <p:txBody>
          <a:bodyPr/>
          <a:lstStyle/>
          <a:p>
            <a:pPr eaLnBrk="1" hangingPunct="1">
              <a:defRPr/>
            </a:pPr>
            <a:r>
              <a:rPr lang="en-US" sz="3600" dirty="0" smtClean="0">
                <a:ln w="1905"/>
                <a:solidFill>
                  <a:srgbClr val="002060"/>
                </a:solidFill>
                <a:effectLst>
                  <a:innerShdw blurRad="69850" dist="43180" dir="5400000">
                    <a:srgbClr val="000000">
                      <a:alpha val="65000"/>
                    </a:srgbClr>
                  </a:innerShdw>
                </a:effectLst>
                <a:latin typeface="Cambria Math" pitchFamily="18" charset="0"/>
                <a:ea typeface="Cambria Math" pitchFamily="18" charset="0"/>
                <a:cs typeface="MS PGothic" pitchFamily="34" charset="-128"/>
              </a:rPr>
              <a:t>The Internet Governance Challenge: The Changing Face of the Internet</a:t>
            </a:r>
          </a:p>
        </p:txBody>
      </p:sp>
      <p:sp>
        <p:nvSpPr>
          <p:cNvPr id="102403" name="Text Box 3"/>
          <p:cNvSpPr txBox="1">
            <a:spLocks noChangeArrowheads="1"/>
          </p:cNvSpPr>
          <p:nvPr/>
        </p:nvSpPr>
        <p:spPr bwMode="auto">
          <a:xfrm>
            <a:off x="533400" y="4724400"/>
            <a:ext cx="8610600" cy="1323439"/>
          </a:xfrm>
          <a:prstGeom prst="rect">
            <a:avLst/>
          </a:prstGeom>
          <a:noFill/>
          <a:ln w="12700">
            <a:noFill/>
            <a:miter lim="800000"/>
            <a:headEnd/>
            <a:tailEnd/>
          </a:ln>
        </p:spPr>
        <p:txBody>
          <a:bodyPr>
            <a:spAutoFit/>
          </a:bodyPr>
          <a:lstStyle>
            <a:lvl1pPr eaLnBrk="0" hangingPunct="0">
              <a:defRPr sz="2400">
                <a:solidFill>
                  <a:srgbClr val="CCCCCC"/>
                </a:solidFill>
                <a:latin typeface="Arial" charset="0"/>
                <a:ea typeface="ＭＳ Ｐゴシック" charset="0"/>
                <a:cs typeface="ＭＳ Ｐゴシック" charset="0"/>
              </a:defRPr>
            </a:lvl1pPr>
            <a:lvl2pPr marL="37931725" indent="-37474525"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algn="ctr">
              <a:spcBef>
                <a:spcPct val="50000"/>
              </a:spcBef>
            </a:pPr>
            <a:r>
              <a:rPr lang="en-US" sz="2000" dirty="0">
                <a:solidFill>
                  <a:srgbClr val="002060"/>
                </a:solidFill>
                <a:effectLst>
                  <a:outerShdw blurRad="38100" dist="38100" dir="2700000" algn="tl">
                    <a:srgbClr val="DDDDDD"/>
                  </a:outerShdw>
                </a:effectLst>
                <a:latin typeface="Verdana" charset="0"/>
              </a:rPr>
              <a:t>Marilyn  Cade, ICT Strategies</a:t>
            </a:r>
          </a:p>
          <a:p>
            <a:pPr algn="ctr">
              <a:spcBef>
                <a:spcPct val="50000"/>
              </a:spcBef>
            </a:pPr>
            <a:r>
              <a:rPr lang="en-US" sz="2000" dirty="0">
                <a:solidFill>
                  <a:srgbClr val="002060"/>
                </a:solidFill>
                <a:effectLst>
                  <a:outerShdw blurRad="38100" dist="38100" dir="2700000" algn="tl">
                    <a:srgbClr val="DDDDDD"/>
                  </a:outerShdw>
                </a:effectLst>
                <a:latin typeface="Verdana" charset="0"/>
              </a:rPr>
              <a:t> mCADE </a:t>
            </a:r>
            <a:r>
              <a:rPr lang="en-US" sz="2000" dirty="0" smtClean="0">
                <a:solidFill>
                  <a:srgbClr val="002060"/>
                </a:solidFill>
                <a:effectLst>
                  <a:outerShdw blurRad="38100" dist="38100" dir="2700000" algn="tl">
                    <a:srgbClr val="DDDDDD"/>
                  </a:outerShdw>
                </a:effectLst>
                <a:latin typeface="Verdana" charset="0"/>
              </a:rPr>
              <a:t>LLC</a:t>
            </a:r>
          </a:p>
          <a:p>
            <a:pPr algn="ctr">
              <a:spcBef>
                <a:spcPct val="50000"/>
              </a:spcBef>
            </a:pPr>
            <a:r>
              <a:rPr lang="en-US" sz="2000" dirty="0" smtClean="0">
                <a:solidFill>
                  <a:srgbClr val="002060"/>
                </a:solidFill>
                <a:effectLst>
                  <a:outerShdw blurRad="38100" dist="38100" dir="2700000" algn="tl">
                    <a:srgbClr val="DDDDDD"/>
                  </a:outerShdw>
                </a:effectLst>
                <a:latin typeface="Verdana" charset="0"/>
              </a:rPr>
              <a:t>June 2015</a:t>
            </a:r>
            <a:endParaRPr lang="en-US" sz="2000" dirty="0">
              <a:solidFill>
                <a:srgbClr val="002060"/>
              </a:solidFill>
              <a:effectLst>
                <a:outerShdw blurRad="38100" dist="38100" dir="2700000" algn="tl">
                  <a:srgbClr val="DDDDDD"/>
                </a:outerShdw>
              </a:effectLst>
              <a:latin typeface="Verdana" charset="0"/>
            </a:endParaRPr>
          </a:p>
        </p:txBody>
      </p:sp>
      <p:sp>
        <p:nvSpPr>
          <p:cNvPr id="24580" name="Rectangle 2"/>
          <p:cNvSpPr txBox="1">
            <a:spLocks noChangeArrowheads="1"/>
          </p:cNvSpPr>
          <p:nvPr/>
        </p:nvSpPr>
        <p:spPr bwMode="auto">
          <a:xfrm>
            <a:off x="685800" y="3352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sz="2400">
                <a:solidFill>
                  <a:srgbClr val="CCCCCC"/>
                </a:solidFill>
                <a:latin typeface="Arial" charset="0"/>
                <a:ea typeface="ＭＳ Ｐゴシック" charset="0"/>
                <a:cs typeface="ＭＳ Ｐゴシック" charset="0"/>
              </a:defRPr>
            </a:lvl1pPr>
            <a:lvl2pPr marL="37931725" indent="-37474525"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algn="ctr" eaLnBrk="1" hangingPunct="1"/>
            <a:r>
              <a:rPr lang="en-US" sz="3200" dirty="0">
                <a:solidFill>
                  <a:srgbClr val="C00000"/>
                </a:solidFill>
              </a:rPr>
              <a:t>Implications for </a:t>
            </a:r>
            <a:r>
              <a:rPr lang="en-US" sz="3200" dirty="0" smtClean="0">
                <a:solidFill>
                  <a:srgbClr val="C00000"/>
                </a:solidFill>
              </a:rPr>
              <a:t>African Business Leaders – Engagement and Leadership</a:t>
            </a:r>
            <a:endParaRPr lang="en-US" sz="3200" dirty="0">
              <a:solidFill>
                <a:srgbClr val="C00000"/>
              </a:solidFill>
            </a:endParaRPr>
          </a:p>
        </p:txBody>
      </p:sp>
      <p:sp>
        <p:nvSpPr>
          <p:cNvPr id="71685" name="TextBox 4"/>
          <p:cNvSpPr txBox="1">
            <a:spLocks noChangeArrowheads="1"/>
          </p:cNvSpPr>
          <p:nvPr/>
        </p:nvSpPr>
        <p:spPr bwMode="auto">
          <a:xfrm>
            <a:off x="304800" y="6019800"/>
            <a:ext cx="8305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CCCCCC"/>
                </a:solidFill>
                <a:latin typeface="Arial" charset="0"/>
                <a:ea typeface="ＭＳ Ｐゴシック" charset="0"/>
                <a:cs typeface="ＭＳ Ｐゴシック" charset="0"/>
              </a:defRPr>
            </a:lvl1pPr>
            <a:lvl2pPr marL="37931725" indent="-37474525"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algn="ctr">
              <a:spcBef>
                <a:spcPct val="50000"/>
              </a:spcBef>
            </a:pPr>
            <a:endParaRPr lang="en-US" sz="1200" dirty="0">
              <a:solidFill>
                <a:schemeClr val="tx1"/>
              </a:solidFill>
            </a:endParaRPr>
          </a:p>
          <a:p>
            <a:pPr algn="ctr">
              <a:spcBef>
                <a:spcPct val="50000"/>
              </a:spcBef>
            </a:pPr>
            <a:endParaRPr lang="en-US" sz="1200" dirty="0">
              <a:solidFill>
                <a:schemeClr val="tx1"/>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500" fill="hold"/>
                                        <p:tgtEl>
                                          <p:spTgt spid="102402"/>
                                        </p:tgtEl>
                                        <p:attrNameLst>
                                          <p:attrName>ppt_x</p:attrName>
                                        </p:attrNameLst>
                                      </p:cBhvr>
                                      <p:tavLst>
                                        <p:tav tm="0">
                                          <p:val>
                                            <p:strVal val="#ppt_x"/>
                                          </p:val>
                                        </p:tav>
                                        <p:tav tm="100000">
                                          <p:val>
                                            <p:strVal val="#ppt_x"/>
                                          </p:val>
                                        </p:tav>
                                      </p:tavLst>
                                    </p:anim>
                                    <p:anim calcmode="lin" valueType="num">
                                      <p:cBhvr additive="base">
                                        <p:cTn id="8" dur="500" fill="hold"/>
                                        <p:tgtEl>
                                          <p:spTgt spid="1024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additive="base">
                                        <p:cTn id="13" dur="500" fill="hold"/>
                                        <p:tgtEl>
                                          <p:spTgt spid="24580"/>
                                        </p:tgtEl>
                                        <p:attrNameLst>
                                          <p:attrName>ppt_x</p:attrName>
                                        </p:attrNameLst>
                                      </p:cBhvr>
                                      <p:tavLst>
                                        <p:tav tm="0">
                                          <p:val>
                                            <p:strVal val="#ppt_x"/>
                                          </p:val>
                                        </p:tav>
                                        <p:tav tm="100000">
                                          <p:val>
                                            <p:strVal val="#ppt_x"/>
                                          </p:val>
                                        </p:tav>
                                      </p:tavLst>
                                    </p:anim>
                                    <p:anim calcmode="lin" valueType="num">
                                      <p:cBhvr additive="base">
                                        <p:cTn id="14"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2403"/>
                                        </p:tgtEl>
                                        <p:attrNameLst>
                                          <p:attrName>style.visibility</p:attrName>
                                        </p:attrNameLst>
                                      </p:cBhvr>
                                      <p:to>
                                        <p:strVal val="visible"/>
                                      </p:to>
                                    </p:set>
                                    <p:animEffect transition="in" filter="fade">
                                      <p:cBhvr>
                                        <p:cTn id="19" dur="1000"/>
                                        <p:tgtEl>
                                          <p:spTgt spid="102403"/>
                                        </p:tgtEl>
                                      </p:cBhvr>
                                    </p:animEffect>
                                    <p:anim calcmode="lin" valueType="num">
                                      <p:cBhvr>
                                        <p:cTn id="20" dur="1000" fill="hold"/>
                                        <p:tgtEl>
                                          <p:spTgt spid="102403"/>
                                        </p:tgtEl>
                                        <p:attrNameLst>
                                          <p:attrName>ppt_x</p:attrName>
                                        </p:attrNameLst>
                                      </p:cBhvr>
                                      <p:tavLst>
                                        <p:tav tm="0">
                                          <p:val>
                                            <p:strVal val="#ppt_x"/>
                                          </p:val>
                                        </p:tav>
                                        <p:tav tm="100000">
                                          <p:val>
                                            <p:strVal val="#ppt_x"/>
                                          </p:val>
                                        </p:tav>
                                      </p:tavLst>
                                    </p:anim>
                                    <p:anim calcmode="lin" valueType="num">
                                      <p:cBhvr>
                                        <p:cTn id="21" dur="1000" fill="hold"/>
                                        <p:tgtEl>
                                          <p:spTgt spid="1024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P spid="2458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4"/>
          <p:cNvSpPr>
            <a:spLocks noGrp="1"/>
          </p:cNvSpPr>
          <p:nvPr>
            <p:ph type="title"/>
          </p:nvPr>
        </p:nvSpPr>
        <p:spPr>
          <a:xfrm>
            <a:off x="228600" y="228600"/>
            <a:ext cx="8229600" cy="639763"/>
          </a:xfrm>
        </p:spPr>
        <p:txBody>
          <a:bodyPr>
            <a:normAutofit fontScale="90000"/>
          </a:bodyPr>
          <a:lstStyle/>
          <a:p>
            <a:r>
              <a:rPr lang="en-US" sz="2800" dirty="0">
                <a:solidFill>
                  <a:srgbClr val="002060"/>
                </a:solidFill>
                <a:latin typeface="Cambria Math" charset="0"/>
                <a:ea typeface="ＭＳ Ｐゴシック" charset="0"/>
                <a:cs typeface="ＭＳ Ｐゴシック" charset="0"/>
              </a:rPr>
              <a:t/>
            </a:r>
            <a:br>
              <a:rPr lang="en-US" sz="2800" dirty="0">
                <a:solidFill>
                  <a:srgbClr val="002060"/>
                </a:solidFill>
                <a:latin typeface="Cambria Math" charset="0"/>
                <a:ea typeface="ＭＳ Ｐゴシック" charset="0"/>
                <a:cs typeface="ＭＳ Ｐゴシック" charset="0"/>
              </a:rPr>
            </a:br>
            <a:r>
              <a:rPr lang="en-US" sz="2800" dirty="0">
                <a:solidFill>
                  <a:srgbClr val="002060"/>
                </a:solidFill>
                <a:latin typeface="Cambria Math" charset="0"/>
                <a:ea typeface="ＭＳ Ｐゴシック" charset="0"/>
                <a:cs typeface="ＭＳ Ｐゴシック" charset="0"/>
              </a:rPr>
              <a:t>Leadership of IGF – Multi Stakeholder Advisory Group + Secretariat </a:t>
            </a:r>
          </a:p>
        </p:txBody>
      </p:sp>
      <p:sp>
        <p:nvSpPr>
          <p:cNvPr id="103427" name="Text Placeholder 5"/>
          <p:cNvSpPr>
            <a:spLocks noGrp="1"/>
          </p:cNvSpPr>
          <p:nvPr>
            <p:ph type="body" idx="1"/>
          </p:nvPr>
        </p:nvSpPr>
        <p:spPr>
          <a:xfrm>
            <a:off x="455613" y="5867400"/>
            <a:ext cx="2363787" cy="685800"/>
          </a:xfrm>
        </p:spPr>
        <p:txBody>
          <a:bodyPr/>
          <a:lstStyle/>
          <a:p>
            <a:r>
              <a:rPr lang="en-US" sz="2000" dirty="0">
                <a:latin typeface="Arial" charset="0"/>
                <a:ea typeface="ＭＳ Ｐゴシック" charset="0"/>
                <a:cs typeface="ＭＳ Ｐゴシック" charset="0"/>
              </a:rPr>
              <a:t>MAG </a:t>
            </a:r>
            <a:r>
              <a:rPr lang="en-US" sz="2000" dirty="0" smtClean="0">
                <a:latin typeface="Arial" charset="0"/>
                <a:ea typeface="ＭＳ Ｐゴシック" charset="0"/>
                <a:cs typeface="ＭＳ Ｐゴシック" charset="0"/>
              </a:rPr>
              <a:t>2015</a:t>
            </a:r>
            <a:endParaRPr lang="en-US" sz="2000" dirty="0">
              <a:latin typeface="Arial" charset="0"/>
              <a:ea typeface="ＭＳ Ｐゴシック" charset="0"/>
              <a:cs typeface="ＭＳ Ｐゴシック" charset="0"/>
            </a:endParaRPr>
          </a:p>
        </p:txBody>
      </p:sp>
      <p:sp>
        <p:nvSpPr>
          <p:cNvPr id="103428" name="Text Placeholder 7"/>
          <p:cNvSpPr>
            <a:spLocks noGrp="1"/>
          </p:cNvSpPr>
          <p:nvPr>
            <p:ph type="body" sz="quarter" idx="3"/>
          </p:nvPr>
        </p:nvSpPr>
        <p:spPr>
          <a:xfrm>
            <a:off x="1143000" y="4267200"/>
            <a:ext cx="3276600" cy="1447800"/>
          </a:xfrm>
        </p:spPr>
        <p:txBody>
          <a:bodyPr/>
          <a:lstStyle/>
          <a:p>
            <a:pPr algn="ctr">
              <a:lnSpc>
                <a:spcPct val="80000"/>
              </a:lnSpc>
            </a:pPr>
            <a:r>
              <a:rPr lang="en-US" sz="2000" dirty="0">
                <a:latin typeface="Arial" charset="0"/>
                <a:ea typeface="ＭＳ Ｐゴシック" charset="0"/>
                <a:cs typeface="ＭＳ Ｐゴシック" charset="0"/>
              </a:rPr>
              <a:t>Chengetai Masango, Secretariat</a:t>
            </a:r>
          </a:p>
          <a:p>
            <a:pPr algn="ctr">
              <a:lnSpc>
                <a:spcPct val="80000"/>
              </a:lnSpc>
            </a:pPr>
            <a:endParaRPr lang="en-US" sz="2000" dirty="0">
              <a:latin typeface="Arial" charset="0"/>
              <a:ea typeface="ＭＳ Ｐゴシック" charset="0"/>
              <a:cs typeface="ＭＳ Ｐゴシック" charset="0"/>
            </a:endParaRPr>
          </a:p>
        </p:txBody>
      </p:sp>
      <p:pic>
        <p:nvPicPr>
          <p:cNvPr id="54278" name="Picture 10" descr="ChengetaiMasango35.jpg"/>
          <p:cNvPicPr>
            <a:picLocks noChangeAspect="1"/>
          </p:cNvPicPr>
          <p:nvPr/>
        </p:nvPicPr>
        <p:blipFill>
          <a:blip r:embed="rId3"/>
          <a:srcRect/>
          <a:stretch>
            <a:fillRect/>
          </a:stretch>
        </p:blipFill>
        <p:spPr bwMode="auto">
          <a:xfrm>
            <a:off x="914400" y="1752600"/>
            <a:ext cx="2667000" cy="2514600"/>
          </a:xfrm>
          <a:prstGeom prst="rect">
            <a:avLst/>
          </a:prstGeom>
          <a:noFill/>
          <a:ln w="9525">
            <a:noFill/>
            <a:miter lim="800000"/>
            <a:headEnd/>
            <a:tailEnd/>
          </a:ln>
          <a:effectLst>
            <a:outerShdw blurRad="63500" algn="tl" rotWithShape="0">
              <a:srgbClr val="000000">
                <a:alpha val="70000"/>
              </a:srgbClr>
            </a:outerShdw>
          </a:effectLst>
        </p:spPr>
      </p:pic>
      <p:sp>
        <p:nvSpPr>
          <p:cNvPr id="103430" name="TextBox 12"/>
          <p:cNvSpPr txBox="1">
            <a:spLocks noChangeArrowheads="1"/>
          </p:cNvSpPr>
          <p:nvPr/>
        </p:nvSpPr>
        <p:spPr bwMode="auto">
          <a:xfrm>
            <a:off x="5867400" y="5689600"/>
            <a:ext cx="3124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CCCCCC"/>
                </a:solidFill>
                <a:latin typeface="Arial" charset="0"/>
                <a:ea typeface="ＭＳ Ｐゴシック" charset="0"/>
                <a:cs typeface="ＭＳ Ｐゴシック" charset="0"/>
              </a:defRPr>
            </a:lvl1pPr>
            <a:lvl2pPr marL="37931725" indent="-37474525"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algn="ctr">
              <a:spcBef>
                <a:spcPct val="50000"/>
              </a:spcBef>
            </a:pPr>
            <a:r>
              <a:rPr lang="en-US" sz="2000" b="1" dirty="0">
                <a:solidFill>
                  <a:srgbClr val="002060"/>
                </a:solidFill>
              </a:rPr>
              <a:t>Janis Karklins</a:t>
            </a:r>
          </a:p>
          <a:p>
            <a:pPr algn="ctr">
              <a:spcBef>
                <a:spcPct val="50000"/>
              </a:spcBef>
            </a:pPr>
            <a:r>
              <a:rPr lang="en-US" sz="2000" b="1" dirty="0">
                <a:solidFill>
                  <a:srgbClr val="002060"/>
                </a:solidFill>
              </a:rPr>
              <a:t>Chair of MAG</a:t>
            </a:r>
          </a:p>
        </p:txBody>
      </p:sp>
      <p:sp>
        <p:nvSpPr>
          <p:cNvPr id="103431" name="TextBox 9"/>
          <p:cNvSpPr txBox="1">
            <a:spLocks noChangeArrowheads="1"/>
          </p:cNvSpPr>
          <p:nvPr/>
        </p:nvSpPr>
        <p:spPr bwMode="auto">
          <a:xfrm>
            <a:off x="4267200" y="1524000"/>
            <a:ext cx="48768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CCCCCC"/>
                </a:solidFill>
                <a:latin typeface="Arial" charset="0"/>
                <a:ea typeface="ＭＳ Ｐゴシック" charset="0"/>
                <a:cs typeface="ＭＳ Ｐゴシック" charset="0"/>
              </a:defRPr>
            </a:lvl1pPr>
            <a:lvl2pPr marL="37931725" indent="-37474525"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algn="ctr">
              <a:spcBef>
                <a:spcPct val="50000"/>
              </a:spcBef>
            </a:pPr>
            <a:r>
              <a:rPr lang="en-US" b="1" dirty="0">
                <a:solidFill>
                  <a:schemeClr val="tx2"/>
                </a:solidFill>
              </a:rPr>
              <a:t>Multistakeholder Advisory Committee</a:t>
            </a:r>
            <a:r>
              <a:rPr lang="en-US" sz="1800" b="1" dirty="0">
                <a:solidFill>
                  <a:schemeClr val="tx2"/>
                </a:solidFill>
              </a:rPr>
              <a:t> </a:t>
            </a:r>
          </a:p>
          <a:p>
            <a:pPr>
              <a:spcBef>
                <a:spcPct val="50000"/>
              </a:spcBef>
            </a:pPr>
            <a:r>
              <a:rPr lang="en-US" sz="1800" b="1" dirty="0">
                <a:solidFill>
                  <a:schemeClr val="tx2"/>
                </a:solidFill>
              </a:rPr>
              <a:t>	Advises UN Sec Gen</a:t>
            </a:r>
          </a:p>
          <a:p>
            <a:pPr>
              <a:spcBef>
                <a:spcPct val="50000"/>
              </a:spcBef>
            </a:pPr>
            <a:r>
              <a:rPr lang="en-US" sz="1800" b="1" dirty="0">
                <a:solidFill>
                  <a:schemeClr val="tx2"/>
                </a:solidFill>
              </a:rPr>
              <a:t>	Appointed by UN Sec Gen</a:t>
            </a:r>
          </a:p>
        </p:txBody>
      </p:sp>
      <p:pic>
        <p:nvPicPr>
          <p:cNvPr id="103432" name="Picture 9" descr="Unknow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429000"/>
            <a:ext cx="2133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4278"/>
                                        </p:tgtEl>
                                        <p:attrNameLst>
                                          <p:attrName>style.visibility</p:attrName>
                                        </p:attrNameLst>
                                      </p:cBhvr>
                                      <p:to>
                                        <p:strVal val="visible"/>
                                      </p:to>
                                    </p:set>
                                    <p:animEffect transition="in" filter="wipe(down)">
                                      <p:cBhvr>
                                        <p:cTn id="7" dur="580">
                                          <p:stCondLst>
                                            <p:cond delay="0"/>
                                          </p:stCondLst>
                                        </p:cTn>
                                        <p:tgtEl>
                                          <p:spTgt spid="54278"/>
                                        </p:tgtEl>
                                      </p:cBhvr>
                                    </p:animEffect>
                                    <p:anim calcmode="lin" valueType="num">
                                      <p:cBhvr>
                                        <p:cTn id="8" dur="1822" tmFilter="0,0; 0.14,0.36; 0.43,0.73; 0.71,0.91; 1.0,1.0">
                                          <p:stCondLst>
                                            <p:cond delay="0"/>
                                          </p:stCondLst>
                                        </p:cTn>
                                        <p:tgtEl>
                                          <p:spTgt spid="5427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27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27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27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278"/>
                                        </p:tgtEl>
                                        <p:attrNameLst>
                                          <p:attrName>ppt_y</p:attrName>
                                        </p:attrNameLst>
                                      </p:cBhvr>
                                      <p:tavLst>
                                        <p:tav tm="0" fmla="#ppt_y-sin(pi*$)/81">
                                          <p:val>
                                            <p:fltVal val="0"/>
                                          </p:val>
                                        </p:tav>
                                        <p:tav tm="100000">
                                          <p:val>
                                            <p:fltVal val="1"/>
                                          </p:val>
                                        </p:tav>
                                      </p:tavLst>
                                    </p:anim>
                                    <p:animScale>
                                      <p:cBhvr>
                                        <p:cTn id="13" dur="26">
                                          <p:stCondLst>
                                            <p:cond delay="650"/>
                                          </p:stCondLst>
                                        </p:cTn>
                                        <p:tgtEl>
                                          <p:spTgt spid="54278"/>
                                        </p:tgtEl>
                                      </p:cBhvr>
                                      <p:to x="100000" y="60000"/>
                                    </p:animScale>
                                    <p:animScale>
                                      <p:cBhvr>
                                        <p:cTn id="14" dur="166" decel="50000">
                                          <p:stCondLst>
                                            <p:cond delay="676"/>
                                          </p:stCondLst>
                                        </p:cTn>
                                        <p:tgtEl>
                                          <p:spTgt spid="54278"/>
                                        </p:tgtEl>
                                      </p:cBhvr>
                                      <p:to x="100000" y="100000"/>
                                    </p:animScale>
                                    <p:animScale>
                                      <p:cBhvr>
                                        <p:cTn id="15" dur="26">
                                          <p:stCondLst>
                                            <p:cond delay="1312"/>
                                          </p:stCondLst>
                                        </p:cTn>
                                        <p:tgtEl>
                                          <p:spTgt spid="54278"/>
                                        </p:tgtEl>
                                      </p:cBhvr>
                                      <p:to x="100000" y="80000"/>
                                    </p:animScale>
                                    <p:animScale>
                                      <p:cBhvr>
                                        <p:cTn id="16" dur="166" decel="50000">
                                          <p:stCondLst>
                                            <p:cond delay="1338"/>
                                          </p:stCondLst>
                                        </p:cTn>
                                        <p:tgtEl>
                                          <p:spTgt spid="54278"/>
                                        </p:tgtEl>
                                      </p:cBhvr>
                                      <p:to x="100000" y="100000"/>
                                    </p:animScale>
                                    <p:animScale>
                                      <p:cBhvr>
                                        <p:cTn id="17" dur="26">
                                          <p:stCondLst>
                                            <p:cond delay="1642"/>
                                          </p:stCondLst>
                                        </p:cTn>
                                        <p:tgtEl>
                                          <p:spTgt spid="54278"/>
                                        </p:tgtEl>
                                      </p:cBhvr>
                                      <p:to x="100000" y="90000"/>
                                    </p:animScale>
                                    <p:animScale>
                                      <p:cBhvr>
                                        <p:cTn id="18" dur="166" decel="50000">
                                          <p:stCondLst>
                                            <p:cond delay="1668"/>
                                          </p:stCondLst>
                                        </p:cTn>
                                        <p:tgtEl>
                                          <p:spTgt spid="54278"/>
                                        </p:tgtEl>
                                      </p:cBhvr>
                                      <p:to x="100000" y="100000"/>
                                    </p:animScale>
                                    <p:animScale>
                                      <p:cBhvr>
                                        <p:cTn id="19" dur="26">
                                          <p:stCondLst>
                                            <p:cond delay="1808"/>
                                          </p:stCondLst>
                                        </p:cTn>
                                        <p:tgtEl>
                                          <p:spTgt spid="54278"/>
                                        </p:tgtEl>
                                      </p:cBhvr>
                                      <p:to x="100000" y="95000"/>
                                    </p:animScale>
                                    <p:animScale>
                                      <p:cBhvr>
                                        <p:cTn id="20" dur="166" decel="50000">
                                          <p:stCondLst>
                                            <p:cond delay="1834"/>
                                          </p:stCondLst>
                                        </p:cTn>
                                        <p:tgtEl>
                                          <p:spTgt spid="542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304800" y="76200"/>
            <a:ext cx="8839200" cy="822325"/>
          </a:xfrm>
        </p:spPr>
        <p:txBody>
          <a:bodyPr>
            <a:normAutofit fontScale="90000"/>
          </a:bodyPr>
          <a:lstStyle/>
          <a:p>
            <a:r>
              <a:rPr lang="en-US" sz="3600" dirty="0">
                <a:solidFill>
                  <a:srgbClr val="002060"/>
                </a:solidFill>
                <a:latin typeface="Cambria Math" charset="0"/>
                <a:ea typeface="ＭＳ Ｐゴシック" charset="0"/>
                <a:cs typeface="ＭＳ Ｐゴシック" charset="0"/>
              </a:rPr>
              <a:t/>
            </a:r>
            <a:br>
              <a:rPr lang="en-US" sz="3600" dirty="0">
                <a:solidFill>
                  <a:srgbClr val="002060"/>
                </a:solidFill>
                <a:latin typeface="Cambria Math" charset="0"/>
                <a:ea typeface="ＭＳ Ｐゴシック" charset="0"/>
                <a:cs typeface="ＭＳ Ｐゴシック" charset="0"/>
              </a:rPr>
            </a:br>
            <a:r>
              <a:rPr lang="en-US" sz="3600" dirty="0">
                <a:solidFill>
                  <a:srgbClr val="002060"/>
                </a:solidFill>
                <a:latin typeface="Cambria Math" charset="0"/>
                <a:ea typeface="ＭＳ Ｐゴシック" charset="0"/>
                <a:cs typeface="ＭＳ Ｐゴシック" charset="0"/>
              </a:rPr>
              <a:t>Internet Governance Forum (IGF) </a:t>
            </a:r>
            <a:r>
              <a:rPr lang="en-US" sz="3600" dirty="0" smtClean="0">
                <a:solidFill>
                  <a:srgbClr val="002060"/>
                </a:solidFill>
                <a:latin typeface="Cambria Math" charset="0"/>
                <a:ea typeface="ＭＳ Ｐゴシック" charset="0"/>
                <a:cs typeface="ＭＳ Ｐゴシック" charset="0"/>
              </a:rPr>
              <a:t>2015</a:t>
            </a:r>
            <a:r>
              <a:rPr lang="en-US" sz="3600" dirty="0">
                <a:solidFill>
                  <a:srgbClr val="002060"/>
                </a:solidFill>
                <a:latin typeface="Cambria Math" charset="0"/>
                <a:ea typeface="ＭＳ Ｐゴシック" charset="0"/>
                <a:cs typeface="ＭＳ Ｐゴシック" charset="0"/>
              </a:rPr>
              <a:t/>
            </a:r>
            <a:br>
              <a:rPr lang="en-US" sz="3600" dirty="0">
                <a:solidFill>
                  <a:srgbClr val="002060"/>
                </a:solidFill>
                <a:latin typeface="Cambria Math" charset="0"/>
                <a:ea typeface="ＭＳ Ｐゴシック" charset="0"/>
                <a:cs typeface="ＭＳ Ｐゴシック" charset="0"/>
              </a:rPr>
            </a:br>
            <a:r>
              <a:rPr lang="de-DE" sz="3600" dirty="0">
                <a:solidFill>
                  <a:srgbClr val="002060"/>
                </a:solidFill>
                <a:latin typeface="Arial" charset="0"/>
                <a:ea typeface="ＭＳ Ｐゴシック" charset="0"/>
                <a:cs typeface="ＭＳ Ｐゴシック" charset="0"/>
              </a:rPr>
              <a:t> </a:t>
            </a:r>
            <a:r>
              <a:rPr lang="de-DE" sz="2400" dirty="0">
                <a:solidFill>
                  <a:srgbClr val="002060"/>
                </a:solidFill>
                <a:latin typeface="Arial" charset="0"/>
                <a:ea typeface="ＭＳ Ｐゴシック" charset="0"/>
                <a:cs typeface="ＭＳ Ｐゴシック" charset="0"/>
              </a:rPr>
              <a:t>http://www.intgovforum.org</a:t>
            </a:r>
            <a:endParaRPr lang="en-US" sz="2400" dirty="0">
              <a:solidFill>
                <a:srgbClr val="002060"/>
              </a:solidFill>
              <a:latin typeface="Cambria Math" charset="0"/>
              <a:ea typeface="ＭＳ Ｐゴシック" charset="0"/>
              <a:cs typeface="ＭＳ Ｐゴシック" charset="0"/>
            </a:endParaRPr>
          </a:p>
        </p:txBody>
      </p:sp>
      <p:sp>
        <p:nvSpPr>
          <p:cNvPr id="105475" name="Content Placeholder 2"/>
          <p:cNvSpPr>
            <a:spLocks noGrp="1"/>
          </p:cNvSpPr>
          <p:nvPr>
            <p:ph idx="1"/>
          </p:nvPr>
        </p:nvSpPr>
        <p:spPr>
          <a:xfrm>
            <a:off x="609600" y="1447800"/>
            <a:ext cx="8077200" cy="5240338"/>
          </a:xfrm>
        </p:spPr>
        <p:txBody>
          <a:bodyPr>
            <a:normAutofit fontScale="70000" lnSpcReduction="20000"/>
          </a:bodyPr>
          <a:lstStyle/>
          <a:p>
            <a:pPr>
              <a:buFontTx/>
              <a:buNone/>
            </a:pPr>
            <a:r>
              <a:rPr lang="en-US" dirty="0" smtClean="0">
                <a:latin typeface="Verdana" charset="0"/>
                <a:ea typeface="ＭＳ Ｐゴシック" charset="0"/>
                <a:cs typeface="ＭＳ Ｐゴシック" charset="0"/>
              </a:rPr>
              <a:t>Joao Passeo, Brazil</a:t>
            </a:r>
            <a:endParaRPr lang="en-US" sz="2000" dirty="0">
              <a:latin typeface="Verdana" charset="0"/>
              <a:ea typeface="ＭＳ Ｐゴシック" charset="0"/>
              <a:cs typeface="ＭＳ Ｐゴシック" charset="0"/>
            </a:endParaRPr>
          </a:p>
          <a:p>
            <a:r>
              <a:rPr lang="en-US" sz="2000" b="1" dirty="0" smtClean="0">
                <a:latin typeface="Verdana" charset="0"/>
                <a:ea typeface="ＭＳ Ｐゴシック" charset="0"/>
                <a:cs typeface="ＭＳ Ｐゴシック" charset="0"/>
              </a:rPr>
              <a:t>Day Zero – Nov 9</a:t>
            </a:r>
          </a:p>
          <a:p>
            <a:r>
              <a:rPr lang="en-US" sz="2000" b="1" dirty="0" smtClean="0">
                <a:latin typeface="Verdana" charset="0"/>
                <a:ea typeface="ＭＳ Ｐゴシック" charset="0"/>
                <a:cs typeface="ＭＳ Ｐゴシック" charset="0"/>
              </a:rPr>
              <a:t>IGF Nov 10-13</a:t>
            </a:r>
          </a:p>
          <a:p>
            <a:r>
              <a:rPr lang="en-US" sz="2000" b="1" dirty="0" smtClean="0">
                <a:latin typeface="Verdana" charset="0"/>
                <a:ea typeface="ＭＳ Ｐゴシック" charset="0"/>
                <a:cs typeface="ＭＳ Ｐゴシック" charset="0"/>
              </a:rPr>
              <a:t>Proceeded </a:t>
            </a:r>
            <a:r>
              <a:rPr lang="en-US" sz="2000" b="1" dirty="0">
                <a:latin typeface="Verdana" charset="0"/>
                <a:ea typeface="ＭＳ Ｐゴシック" charset="0"/>
                <a:cs typeface="ＭＳ Ｐゴシック" charset="0"/>
              </a:rPr>
              <a:t>by a separate invitational Ministerial</a:t>
            </a: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Status of Planning: Workshops – </a:t>
            </a:r>
            <a:r>
              <a:rPr lang="en-US" dirty="0" smtClean="0">
                <a:latin typeface="Arial" charset="0"/>
                <a:ea typeface="ＭＳ Ｐゴシック" charset="0"/>
                <a:cs typeface="ＭＳ Ｐゴシック" charset="0"/>
              </a:rPr>
              <a:t>250+ </a:t>
            </a:r>
            <a:r>
              <a:rPr lang="en-US" dirty="0">
                <a:latin typeface="Arial" charset="0"/>
                <a:ea typeface="ＭＳ Ｐゴシック" charset="0"/>
                <a:cs typeface="ＭＳ Ｐゴシック" charset="0"/>
              </a:rPr>
              <a:t>proposals/evaluation by MAG</a:t>
            </a:r>
          </a:p>
          <a:p>
            <a:r>
              <a:rPr lang="en-US" dirty="0">
                <a:latin typeface="Arial" charset="0"/>
                <a:ea typeface="ＭＳ Ｐゴシック" charset="0"/>
                <a:cs typeface="ＭＳ Ｐゴシック" charset="0"/>
              </a:rPr>
              <a:t>A</a:t>
            </a:r>
            <a:r>
              <a:rPr lang="en-US" dirty="0" smtClean="0">
                <a:latin typeface="Arial" charset="0"/>
                <a:ea typeface="ＭＳ Ｐゴシック" charset="0"/>
                <a:cs typeface="ＭＳ Ｐゴシック" charset="0"/>
              </a:rPr>
              <a:t>pproximately 107 </a:t>
            </a:r>
            <a:r>
              <a:rPr lang="en-US" dirty="0">
                <a:latin typeface="Arial" charset="0"/>
                <a:ea typeface="ＭＳ Ｐゴシック" charset="0"/>
                <a:cs typeface="ＭＳ Ｐゴシック" charset="0"/>
              </a:rPr>
              <a:t>/Open forums in </a:t>
            </a:r>
            <a:r>
              <a:rPr lang="en-US" dirty="0" smtClean="0">
                <a:latin typeface="Arial" charset="0"/>
                <a:ea typeface="ＭＳ Ｐゴシック" charset="0"/>
                <a:cs typeface="ＭＳ Ｐゴシック" charset="0"/>
              </a:rPr>
              <a:t>Programme</a:t>
            </a:r>
          </a:p>
          <a:p>
            <a:r>
              <a:rPr lang="en-US" dirty="0" smtClean="0">
                <a:latin typeface="Arial" charset="0"/>
                <a:ea typeface="ＭＳ Ｐゴシック" charset="0"/>
                <a:cs typeface="ＭＳ Ｐゴシック" charset="0"/>
              </a:rPr>
              <a:t>60-70 High Level Governmental officials, including Ministers and Ambassadors</a:t>
            </a:r>
          </a:p>
          <a:p>
            <a:r>
              <a:rPr lang="en-US" dirty="0" smtClean="0">
                <a:latin typeface="Arial" charset="0"/>
                <a:ea typeface="ＭＳ Ｐゴシック" charset="0"/>
                <a:cs typeface="ＭＳ Ｐゴシック" charset="0"/>
              </a:rPr>
              <a:t>Likely to be a Consultation on WSIS +10 at the IGF2015 in Brazil</a:t>
            </a:r>
            <a:endParaRPr lang="en-US" dirty="0">
              <a:latin typeface="Arial" charset="0"/>
              <a:ea typeface="ＭＳ Ｐゴシック" charset="0"/>
              <a:cs typeface="ＭＳ Ｐゴシック" charset="0"/>
            </a:endParaRPr>
          </a:p>
          <a:p>
            <a:endParaRPr lang="en-US" b="1" dirty="0">
              <a:latin typeface="Arial" charset="0"/>
              <a:ea typeface="ＭＳ Ｐゴシック" charset="0"/>
              <a:cs typeface="ＭＳ Ｐゴシック" charset="0"/>
            </a:endParaRPr>
          </a:p>
          <a:p>
            <a:r>
              <a:rPr lang="en-US" b="1" dirty="0">
                <a:latin typeface="Arial" charset="0"/>
                <a:ea typeface="ＭＳ Ｐゴシック" charset="0"/>
                <a:cs typeface="ＭＳ Ｐゴシック" charset="0"/>
              </a:rPr>
              <a:t>National and Regional IGF Initiative</a:t>
            </a:r>
            <a:r>
              <a:rPr lang="en-US" dirty="0">
                <a:latin typeface="Arial" charset="0"/>
                <a:ea typeface="ＭＳ Ｐゴシック" charset="0"/>
                <a:cs typeface="ＭＳ Ｐゴシック" charset="0"/>
              </a:rPr>
              <a:t>s - </a:t>
            </a:r>
          </a:p>
          <a:p>
            <a:r>
              <a:rPr lang="en-US" dirty="0">
                <a:latin typeface="Arial" charset="0"/>
                <a:ea typeface="ＭＳ Ｐゴシック" charset="0"/>
                <a:cs typeface="ＭＳ Ｐゴシック" charset="0"/>
              </a:rPr>
              <a:t>Becoming engaged in the IGF, and in national and regional IGF Initiatives – www.intgovforum.org</a:t>
            </a:r>
          </a:p>
          <a:p>
            <a:pPr lvl="1"/>
            <a:endParaRPr lang="en-US" dirty="0">
              <a:latin typeface="Arial" charset="0"/>
              <a:ea typeface="ＭＳ Ｐゴシック" charset="0"/>
            </a:endParaRPr>
          </a:p>
          <a:p>
            <a:pPr lvl="1"/>
            <a:endParaRPr lang="en-US" dirty="0">
              <a:latin typeface="Arial" charset="0"/>
              <a:ea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8"/>
          <p:cNvGrpSpPr>
            <a:grpSpLocks/>
          </p:cNvGrpSpPr>
          <p:nvPr/>
        </p:nvGrpSpPr>
        <p:grpSpPr bwMode="auto">
          <a:xfrm>
            <a:off x="152400" y="914400"/>
            <a:ext cx="8991600" cy="5943600"/>
            <a:chOff x="0" y="914400"/>
            <a:chExt cx="8991600" cy="5943600"/>
          </a:xfrm>
        </p:grpSpPr>
        <p:pic>
          <p:nvPicPr>
            <p:cNvPr id="106511" name="Picture 3" descr="http://www.webresourcesdepot.com/wp-content/uploads/image/free-vector-world-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8991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5" name="TextBox 11"/>
            <p:cNvSpPr txBox="1">
              <a:spLocks noChangeArrowheads="1"/>
            </p:cNvSpPr>
            <p:nvPr/>
          </p:nvSpPr>
          <p:spPr bwMode="auto">
            <a:xfrm>
              <a:off x="3124200" y="3810000"/>
              <a:ext cx="742950" cy="51117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lvl1pPr eaLnBrk="0" hangingPunct="0">
                <a:defRPr sz="2400">
                  <a:solidFill>
                    <a:srgbClr val="CCCCCC"/>
                  </a:solidFill>
                  <a:latin typeface="Arial" charset="0"/>
                  <a:ea typeface="ＭＳ Ｐゴシック" charset="0"/>
                  <a:cs typeface="ＭＳ Ｐゴシック" charset="0"/>
                </a:defRPr>
              </a:lvl1pPr>
              <a:lvl2pPr marL="37931725" indent="-37474525"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eaLnBrk="1" hangingPunct="1">
                <a:lnSpc>
                  <a:spcPts val="1200"/>
                </a:lnSpc>
              </a:pPr>
              <a:r>
                <a:rPr lang="en-US" sz="1400" b="1" u="sng" dirty="0">
                  <a:solidFill>
                    <a:srgbClr val="002060"/>
                  </a:solidFill>
                  <a:latin typeface="Georgia" charset="0"/>
                </a:rPr>
                <a:t>Brazil</a:t>
              </a:r>
            </a:p>
            <a:p>
              <a:pPr eaLnBrk="1" hangingPunct="1">
                <a:lnSpc>
                  <a:spcPts val="1200"/>
                </a:lnSpc>
              </a:pPr>
              <a:r>
                <a:rPr lang="en-US" sz="1400" b="1" u="sng" dirty="0">
                  <a:solidFill>
                    <a:srgbClr val="002060"/>
                  </a:solidFill>
                  <a:latin typeface="Georgia" charset="0"/>
                </a:rPr>
                <a:t>2007</a:t>
              </a:r>
            </a:p>
          </p:txBody>
        </p:sp>
        <p:sp>
          <p:nvSpPr>
            <p:cNvPr id="174088" name="TextBox 14"/>
            <p:cNvSpPr txBox="1">
              <a:spLocks noChangeArrowheads="1"/>
            </p:cNvSpPr>
            <p:nvPr/>
          </p:nvSpPr>
          <p:spPr bwMode="auto">
            <a:xfrm>
              <a:off x="5821680" y="2971800"/>
              <a:ext cx="731520" cy="510909"/>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India </a:t>
              </a:r>
            </a:p>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2008</a:t>
              </a:r>
            </a:p>
          </p:txBody>
        </p:sp>
        <p:sp>
          <p:nvSpPr>
            <p:cNvPr id="174090" name="TextBox 16"/>
            <p:cNvSpPr txBox="1">
              <a:spLocks noChangeArrowheads="1"/>
            </p:cNvSpPr>
            <p:nvPr/>
          </p:nvSpPr>
          <p:spPr bwMode="auto">
            <a:xfrm>
              <a:off x="4815840" y="3276600"/>
              <a:ext cx="822960" cy="457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Kenya</a:t>
              </a:r>
            </a:p>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2011</a:t>
              </a:r>
            </a:p>
          </p:txBody>
        </p:sp>
        <p:sp>
          <p:nvSpPr>
            <p:cNvPr id="174089" name="TextBox 15"/>
            <p:cNvSpPr txBox="1">
              <a:spLocks noChangeArrowheads="1"/>
            </p:cNvSpPr>
            <p:nvPr/>
          </p:nvSpPr>
          <p:spPr bwMode="auto">
            <a:xfrm>
              <a:off x="4876800" y="2286000"/>
              <a:ext cx="1097280" cy="457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Lithuania</a:t>
              </a:r>
            </a:p>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2010</a:t>
              </a:r>
            </a:p>
          </p:txBody>
        </p:sp>
        <p:sp>
          <p:nvSpPr>
            <p:cNvPr id="174087" name="TextBox 13"/>
            <p:cNvSpPr txBox="1">
              <a:spLocks noChangeArrowheads="1"/>
            </p:cNvSpPr>
            <p:nvPr/>
          </p:nvSpPr>
          <p:spPr bwMode="auto">
            <a:xfrm>
              <a:off x="4114800" y="2209800"/>
              <a:ext cx="822960" cy="457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Greece</a:t>
              </a:r>
            </a:p>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2006</a:t>
              </a:r>
            </a:p>
          </p:txBody>
        </p:sp>
        <p:sp>
          <p:nvSpPr>
            <p:cNvPr id="174086" name="TextBox 12"/>
            <p:cNvSpPr txBox="1">
              <a:spLocks noChangeArrowheads="1"/>
            </p:cNvSpPr>
            <p:nvPr/>
          </p:nvSpPr>
          <p:spPr bwMode="auto">
            <a:xfrm>
              <a:off x="4526280" y="2743200"/>
              <a:ext cx="731520" cy="507831"/>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Egypt</a:t>
              </a:r>
            </a:p>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2009</a:t>
              </a:r>
            </a:p>
          </p:txBody>
        </p:sp>
        <p:sp>
          <p:nvSpPr>
            <p:cNvPr id="11" name="TextBox 14"/>
            <p:cNvSpPr txBox="1">
              <a:spLocks noChangeArrowheads="1"/>
            </p:cNvSpPr>
            <p:nvPr/>
          </p:nvSpPr>
          <p:spPr bwMode="auto">
            <a:xfrm>
              <a:off x="5974080" y="2514600"/>
              <a:ext cx="731520" cy="410369"/>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Baku 2012</a:t>
              </a:r>
            </a:p>
          </p:txBody>
        </p:sp>
        <p:sp>
          <p:nvSpPr>
            <p:cNvPr id="12" name="TextBox 14"/>
            <p:cNvSpPr txBox="1">
              <a:spLocks noChangeArrowheads="1"/>
            </p:cNvSpPr>
            <p:nvPr/>
          </p:nvSpPr>
          <p:spPr bwMode="auto">
            <a:xfrm>
              <a:off x="7391400" y="3505200"/>
              <a:ext cx="1143000" cy="56425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Indonesia 2013</a:t>
              </a:r>
            </a:p>
            <a:p>
              <a:pPr>
                <a:lnSpc>
                  <a:spcPts val="1200"/>
                </a:lnSpc>
                <a:defRPr/>
              </a:pPr>
              <a:endParaRPr lang="en-US" sz="1400" b="1" u="sng" dirty="0">
                <a:ln w="1905"/>
                <a:solidFill>
                  <a:srgbClr val="002060"/>
                </a:solidFill>
                <a:effectLst>
                  <a:innerShdw blurRad="69850" dist="43180" dir="5400000">
                    <a:srgbClr val="000000">
                      <a:alpha val="65000"/>
                    </a:srgbClr>
                  </a:innerShdw>
                </a:effectLst>
                <a:latin typeface="Georgia" pitchFamily="18" charset="0"/>
              </a:endParaRPr>
            </a:p>
          </p:txBody>
        </p:sp>
      </p:grpSp>
      <p:sp>
        <p:nvSpPr>
          <p:cNvPr id="106499" name="Title 9"/>
          <p:cNvSpPr>
            <a:spLocks noGrp="1"/>
          </p:cNvSpPr>
          <p:nvPr>
            <p:ph type="title"/>
          </p:nvPr>
        </p:nvSpPr>
        <p:spPr>
          <a:xfrm>
            <a:off x="304800" y="0"/>
            <a:ext cx="8839200" cy="1143000"/>
          </a:xfrm>
        </p:spPr>
        <p:txBody>
          <a:bodyPr/>
          <a:lstStyle/>
          <a:p>
            <a:r>
              <a:rPr lang="en-US" sz="3600" dirty="0">
                <a:solidFill>
                  <a:srgbClr val="002060"/>
                </a:solidFill>
                <a:latin typeface="Cambria Math" charset="0"/>
                <a:ea typeface="ＭＳ Ｐゴシック" charset="0"/>
                <a:cs typeface="Cambria Math" charset="0"/>
              </a:rPr>
              <a:t>Global Internet Governance Forums</a:t>
            </a:r>
          </a:p>
        </p:txBody>
      </p:sp>
      <p:grpSp>
        <p:nvGrpSpPr>
          <p:cNvPr id="106500" name="Group 8"/>
          <p:cNvGrpSpPr>
            <a:grpSpLocks/>
          </p:cNvGrpSpPr>
          <p:nvPr/>
        </p:nvGrpSpPr>
        <p:grpSpPr bwMode="auto">
          <a:xfrm>
            <a:off x="304800" y="1066800"/>
            <a:ext cx="8991600" cy="5943600"/>
            <a:chOff x="0" y="914400"/>
            <a:chExt cx="8991600" cy="5943600"/>
          </a:xfrm>
        </p:grpSpPr>
        <p:pic>
          <p:nvPicPr>
            <p:cNvPr id="106502" name="Picture 3" descr="http://www.webresourcesdepot.com/wp-content/uploads/image/free-vector-world-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8991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1"/>
            <p:cNvSpPr txBox="1">
              <a:spLocks noChangeArrowheads="1"/>
            </p:cNvSpPr>
            <p:nvPr/>
          </p:nvSpPr>
          <p:spPr bwMode="auto">
            <a:xfrm>
              <a:off x="3352800" y="3810000"/>
              <a:ext cx="938344" cy="56425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eaLnBrk="0" hangingPunct="0">
                <a:defRPr sz="2400">
                  <a:solidFill>
                    <a:srgbClr val="CCCCCC"/>
                  </a:solidFill>
                  <a:latin typeface="Arial" charset="0"/>
                  <a:ea typeface="ＭＳ Ｐゴシック" charset="0"/>
                  <a:cs typeface="ＭＳ Ｐゴシック" charset="0"/>
                </a:defRPr>
              </a:lvl1pPr>
              <a:lvl2pPr marL="37931725" indent="-37474525"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eaLnBrk="1" hangingPunct="1">
                <a:lnSpc>
                  <a:spcPts val="1200"/>
                </a:lnSpc>
              </a:pPr>
              <a:r>
                <a:rPr lang="en-US" sz="1400" b="1" u="sng" dirty="0">
                  <a:solidFill>
                    <a:srgbClr val="002060"/>
                  </a:solidFill>
                  <a:latin typeface="Georgia" charset="0"/>
                </a:rPr>
                <a:t>Brazil</a:t>
              </a:r>
            </a:p>
            <a:p>
              <a:pPr eaLnBrk="1" hangingPunct="1">
                <a:lnSpc>
                  <a:spcPts val="1200"/>
                </a:lnSpc>
              </a:pPr>
              <a:r>
                <a:rPr lang="en-US" sz="1400" b="1" u="sng" dirty="0" smtClean="0">
                  <a:solidFill>
                    <a:srgbClr val="002060"/>
                  </a:solidFill>
                  <a:latin typeface="Georgia" charset="0"/>
                </a:rPr>
                <a:t>2007/2015</a:t>
              </a:r>
              <a:endParaRPr lang="en-US" sz="1400" b="1" u="sng" dirty="0">
                <a:solidFill>
                  <a:srgbClr val="002060"/>
                </a:solidFill>
                <a:latin typeface="Georgia" charset="0"/>
              </a:endParaRPr>
            </a:p>
          </p:txBody>
        </p:sp>
        <p:sp>
          <p:nvSpPr>
            <p:cNvPr id="16" name="TextBox 14"/>
            <p:cNvSpPr txBox="1">
              <a:spLocks noChangeArrowheads="1"/>
            </p:cNvSpPr>
            <p:nvPr/>
          </p:nvSpPr>
          <p:spPr bwMode="auto">
            <a:xfrm>
              <a:off x="6248400" y="2971800"/>
              <a:ext cx="685800" cy="410369"/>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India </a:t>
              </a:r>
            </a:p>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2008</a:t>
              </a:r>
            </a:p>
          </p:txBody>
        </p:sp>
        <p:sp>
          <p:nvSpPr>
            <p:cNvPr id="17" name="TextBox 16"/>
            <p:cNvSpPr txBox="1">
              <a:spLocks noChangeArrowheads="1"/>
            </p:cNvSpPr>
            <p:nvPr/>
          </p:nvSpPr>
          <p:spPr bwMode="auto">
            <a:xfrm>
              <a:off x="4815840" y="3276600"/>
              <a:ext cx="822960" cy="457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Kenya</a:t>
              </a:r>
            </a:p>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2011</a:t>
              </a:r>
            </a:p>
          </p:txBody>
        </p:sp>
        <p:sp>
          <p:nvSpPr>
            <p:cNvPr id="18" name="TextBox 15"/>
            <p:cNvSpPr txBox="1">
              <a:spLocks noChangeArrowheads="1"/>
            </p:cNvSpPr>
            <p:nvPr/>
          </p:nvSpPr>
          <p:spPr bwMode="auto">
            <a:xfrm>
              <a:off x="4876800" y="2286000"/>
              <a:ext cx="1097280" cy="457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Lithuania</a:t>
              </a:r>
            </a:p>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2010</a:t>
              </a:r>
            </a:p>
          </p:txBody>
        </p:sp>
        <p:sp>
          <p:nvSpPr>
            <p:cNvPr id="19" name="TextBox 13"/>
            <p:cNvSpPr txBox="1">
              <a:spLocks noChangeArrowheads="1"/>
            </p:cNvSpPr>
            <p:nvPr/>
          </p:nvSpPr>
          <p:spPr bwMode="auto">
            <a:xfrm>
              <a:off x="4114800" y="2209800"/>
              <a:ext cx="822960" cy="457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Greece</a:t>
              </a:r>
            </a:p>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2006</a:t>
              </a:r>
            </a:p>
          </p:txBody>
        </p:sp>
        <p:sp>
          <p:nvSpPr>
            <p:cNvPr id="20" name="TextBox 12"/>
            <p:cNvSpPr txBox="1">
              <a:spLocks noChangeArrowheads="1"/>
            </p:cNvSpPr>
            <p:nvPr/>
          </p:nvSpPr>
          <p:spPr bwMode="auto">
            <a:xfrm>
              <a:off x="4526280" y="2743200"/>
              <a:ext cx="731520" cy="507831"/>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Egypt</a:t>
              </a:r>
            </a:p>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2009</a:t>
              </a:r>
            </a:p>
          </p:txBody>
        </p:sp>
        <p:sp>
          <p:nvSpPr>
            <p:cNvPr id="21" name="TextBox 14"/>
            <p:cNvSpPr txBox="1">
              <a:spLocks noChangeArrowheads="1"/>
            </p:cNvSpPr>
            <p:nvPr/>
          </p:nvSpPr>
          <p:spPr bwMode="auto">
            <a:xfrm>
              <a:off x="5974080" y="2438400"/>
              <a:ext cx="1264920" cy="410369"/>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Azerbaijan 2012</a:t>
              </a:r>
            </a:p>
          </p:txBody>
        </p:sp>
        <p:sp>
          <p:nvSpPr>
            <p:cNvPr id="22" name="TextBox 14"/>
            <p:cNvSpPr txBox="1">
              <a:spLocks noChangeArrowheads="1"/>
            </p:cNvSpPr>
            <p:nvPr/>
          </p:nvSpPr>
          <p:spPr bwMode="auto">
            <a:xfrm>
              <a:off x="7391400" y="3505200"/>
              <a:ext cx="1143000" cy="56425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Indonesia 2013</a:t>
              </a:r>
            </a:p>
            <a:p>
              <a:pPr>
                <a:lnSpc>
                  <a:spcPts val="1200"/>
                </a:lnSpc>
                <a:defRPr/>
              </a:pPr>
              <a:endParaRPr lang="en-US" sz="1400" b="1" u="sng" dirty="0">
                <a:ln w="1905"/>
                <a:solidFill>
                  <a:srgbClr val="002060"/>
                </a:solidFill>
                <a:effectLst>
                  <a:innerShdw blurRad="69850" dist="43180" dir="5400000">
                    <a:srgbClr val="000000">
                      <a:alpha val="65000"/>
                    </a:srgbClr>
                  </a:innerShdw>
                </a:effectLst>
                <a:latin typeface="Georgia" pitchFamily="18" charset="0"/>
              </a:endParaRPr>
            </a:p>
          </p:txBody>
        </p:sp>
      </p:grpSp>
      <p:sp>
        <p:nvSpPr>
          <p:cNvPr id="24" name="TextBox 14"/>
          <p:cNvSpPr txBox="1">
            <a:spLocks noChangeArrowheads="1"/>
          </p:cNvSpPr>
          <p:nvPr/>
        </p:nvSpPr>
        <p:spPr bwMode="auto">
          <a:xfrm>
            <a:off x="5715000" y="2971800"/>
            <a:ext cx="838200" cy="410369"/>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Turkey </a:t>
            </a:r>
          </a:p>
          <a:p>
            <a:pPr>
              <a:lnSpc>
                <a:spcPts val="1200"/>
              </a:lnSpc>
              <a:defRPr/>
            </a:pPr>
            <a:r>
              <a:rPr lang="en-US" sz="1400" b="1" u="sng" dirty="0">
                <a:ln w="1905"/>
                <a:solidFill>
                  <a:srgbClr val="002060"/>
                </a:solidFill>
                <a:effectLst>
                  <a:innerShdw blurRad="69850" dist="43180" dir="5400000">
                    <a:srgbClr val="000000">
                      <a:alpha val="65000"/>
                    </a:srgbClr>
                  </a:innerShdw>
                </a:effectLst>
                <a:latin typeface="Georgia" pitchFamily="18" charset="0"/>
              </a:rPr>
              <a:t>2014</a:t>
            </a:r>
          </a:p>
        </p:txBody>
      </p:sp>
      <p:sp>
        <p:nvSpPr>
          <p:cNvPr id="2" name="TextBox 1"/>
          <p:cNvSpPr txBox="1"/>
          <p:nvPr/>
        </p:nvSpPr>
        <p:spPr>
          <a:xfrm>
            <a:off x="2895601" y="3348336"/>
            <a:ext cx="761999"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200" dirty="0" smtClean="0"/>
              <a:t>Mexico – Invited</a:t>
            </a:r>
          </a:p>
          <a:p>
            <a:r>
              <a:rPr lang="en-US" sz="1200" dirty="0" smtClean="0"/>
              <a:t> hosting </a:t>
            </a:r>
          </a:p>
          <a:p>
            <a:r>
              <a:rPr lang="en-US" sz="1200" dirty="0" smtClean="0"/>
              <a:t>For 2016</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Group 30"/>
          <p:cNvGrpSpPr>
            <a:grpSpLocks/>
          </p:cNvGrpSpPr>
          <p:nvPr/>
        </p:nvGrpSpPr>
        <p:grpSpPr bwMode="auto">
          <a:xfrm>
            <a:off x="533400" y="990600"/>
            <a:ext cx="8229600" cy="5486400"/>
            <a:chOff x="1600200" y="1295400"/>
            <a:chExt cx="5922498" cy="4010025"/>
          </a:xfrm>
        </p:grpSpPr>
        <p:pic>
          <p:nvPicPr>
            <p:cNvPr id="107551" name="Picture 1" descr="http://www.webresourcesdepot.com/wp-content/uploads/image/free-vector-world-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5922498"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7552" name="Group 2"/>
            <p:cNvGrpSpPr>
              <a:grpSpLocks/>
            </p:cNvGrpSpPr>
            <p:nvPr/>
          </p:nvGrpSpPr>
          <p:grpSpPr bwMode="auto">
            <a:xfrm>
              <a:off x="3081038" y="2186261"/>
              <a:ext cx="2048329" cy="1225293"/>
              <a:chOff x="3779" y="3330"/>
              <a:chExt cx="3226" cy="1930"/>
            </a:xfrm>
          </p:grpSpPr>
          <p:sp>
            <p:nvSpPr>
              <p:cNvPr id="107553" name="Oval 16"/>
              <p:cNvSpPr>
                <a:spLocks noChangeArrowheads="1"/>
              </p:cNvSpPr>
              <p:nvPr/>
            </p:nvSpPr>
            <p:spPr bwMode="auto">
              <a:xfrm>
                <a:off x="6862" y="5117"/>
                <a:ext cx="143" cy="143"/>
              </a:xfrm>
              <a:prstGeom prst="bevel">
                <a:avLst>
                  <a:gd name="adj" fmla="val 12500"/>
                </a:avLst>
              </a:prstGeom>
              <a:solidFill>
                <a:srgbClr val="FF0000"/>
              </a:solidFill>
              <a:ln w="9525">
                <a:solidFill>
                  <a:schemeClr val="tx2"/>
                </a:solidFill>
                <a:round/>
                <a:headEnd/>
                <a:tailEnd/>
              </a:ln>
            </p:spPr>
            <p:txBody>
              <a:bodyPr/>
              <a:lstStyle/>
              <a:p>
                <a:endParaRPr lang="en-US" dirty="0"/>
              </a:p>
            </p:txBody>
          </p:sp>
          <p:sp>
            <p:nvSpPr>
              <p:cNvPr id="178204" name="Oval 25"/>
              <p:cNvSpPr>
                <a:spLocks noChangeArrowheads="1"/>
              </p:cNvSpPr>
              <p:nvPr/>
            </p:nvSpPr>
            <p:spPr bwMode="auto">
              <a:xfrm>
                <a:off x="4124" y="3930"/>
                <a:ext cx="248" cy="190"/>
              </a:xfrm>
              <a:prstGeom prst="star5">
                <a:avLst/>
              </a:prstGeom>
              <a:solidFill>
                <a:srgbClr val="FFFF00"/>
              </a:solidFill>
              <a:ln w="9525">
                <a:solidFill>
                  <a:schemeClr val="tx2"/>
                </a:solidFill>
                <a:round/>
                <a:headEnd/>
                <a:tailEnd/>
              </a:ln>
              <a:effectLst>
                <a:outerShdw blurRad="50800" dist="50800" dir="5400000" sx="1000" sy="1000" algn="ctr" rotWithShape="0">
                  <a:srgbClr val="000000">
                    <a:alpha val="43137"/>
                  </a:srgbClr>
                </a:outerShdw>
              </a:effectLst>
            </p:spPr>
            <p:txBody>
              <a:bodyPr/>
              <a:lstStyle/>
              <a:p>
                <a:endParaRPr lang="en-US" dirty="0"/>
              </a:p>
            </p:txBody>
          </p:sp>
          <p:sp>
            <p:nvSpPr>
              <p:cNvPr id="55" name="Oval 25"/>
              <p:cNvSpPr>
                <a:spLocks noChangeArrowheads="1"/>
              </p:cNvSpPr>
              <p:nvPr/>
            </p:nvSpPr>
            <p:spPr bwMode="auto">
              <a:xfrm>
                <a:off x="3779" y="3330"/>
                <a:ext cx="259" cy="263"/>
              </a:xfrm>
              <a:prstGeom prst="star5">
                <a:avLst/>
              </a:prstGeom>
              <a:solidFill>
                <a:srgbClr val="FFFF00"/>
              </a:solidFill>
              <a:ln w="9525">
                <a:solidFill>
                  <a:schemeClr val="tx2"/>
                </a:solidFill>
                <a:round/>
                <a:headEnd/>
                <a:tailEnd/>
              </a:ln>
              <a:effectLst>
                <a:outerShdw blurRad="50800" dist="50800" dir="5400000" sx="1000" sy="1000" algn="ctr" rotWithShape="0">
                  <a:srgbClr val="000000">
                    <a:alpha val="43137"/>
                  </a:srgbClr>
                </a:outerShdw>
              </a:effectLst>
            </p:spPr>
            <p:txBody>
              <a:bodyPr/>
              <a:lstStyle/>
              <a:p>
                <a:endParaRPr lang="en-US" dirty="0"/>
              </a:p>
            </p:txBody>
          </p:sp>
        </p:grpSp>
      </p:grpSp>
      <p:sp>
        <p:nvSpPr>
          <p:cNvPr id="107523" name="Title 34"/>
          <p:cNvSpPr>
            <a:spLocks noGrp="1"/>
          </p:cNvSpPr>
          <p:nvPr>
            <p:ph type="title"/>
          </p:nvPr>
        </p:nvSpPr>
        <p:spPr>
          <a:xfrm>
            <a:off x="228600" y="76200"/>
            <a:ext cx="8839200" cy="1143000"/>
          </a:xfrm>
        </p:spPr>
        <p:txBody>
          <a:bodyPr/>
          <a:lstStyle/>
          <a:p>
            <a:r>
              <a:rPr lang="en-US" sz="3600" dirty="0">
                <a:solidFill>
                  <a:srgbClr val="002060"/>
                </a:solidFill>
                <a:latin typeface="Cambria Math" charset="0"/>
                <a:ea typeface="ＭＳ Ｐゴシック" charset="0"/>
                <a:cs typeface="Cambria Math" charset="0"/>
              </a:rPr>
              <a:t>Regional and National IGF Initiatives</a:t>
            </a:r>
          </a:p>
        </p:txBody>
      </p:sp>
      <p:sp>
        <p:nvSpPr>
          <p:cNvPr id="33" name="Oval 25"/>
          <p:cNvSpPr>
            <a:spLocks noChangeArrowheads="1"/>
          </p:cNvSpPr>
          <p:nvPr/>
        </p:nvSpPr>
        <p:spPr bwMode="auto">
          <a:xfrm>
            <a:off x="4810125" y="2514600"/>
            <a:ext cx="219075" cy="165100"/>
          </a:xfrm>
          <a:prstGeom prst="star5">
            <a:avLst/>
          </a:prstGeom>
          <a:solidFill>
            <a:srgbClr val="FFFF00"/>
          </a:solidFill>
          <a:ln w="9525">
            <a:solidFill>
              <a:schemeClr val="tx2"/>
            </a:solidFill>
            <a:round/>
            <a:headEnd/>
            <a:tailEnd/>
          </a:ln>
          <a:effectLst>
            <a:outerShdw blurRad="50800" dist="50800" dir="5400000" sx="1000" sy="1000" algn="ctr" rotWithShape="0">
              <a:srgbClr val="000000">
                <a:alpha val="43137"/>
              </a:srgbClr>
            </a:outerShdw>
          </a:effectLst>
        </p:spPr>
        <p:txBody>
          <a:bodyPr/>
          <a:lstStyle/>
          <a:p>
            <a:endParaRPr lang="en-US" dirty="0"/>
          </a:p>
        </p:txBody>
      </p:sp>
      <p:sp>
        <p:nvSpPr>
          <p:cNvPr id="34" name="Oval 25"/>
          <p:cNvSpPr>
            <a:spLocks noChangeArrowheads="1"/>
          </p:cNvSpPr>
          <p:nvPr/>
        </p:nvSpPr>
        <p:spPr bwMode="auto">
          <a:xfrm>
            <a:off x="4505325" y="2197100"/>
            <a:ext cx="219075" cy="165100"/>
          </a:xfrm>
          <a:prstGeom prst="star5">
            <a:avLst/>
          </a:prstGeom>
          <a:solidFill>
            <a:srgbClr val="FFFF00"/>
          </a:solidFill>
          <a:ln w="9525">
            <a:solidFill>
              <a:schemeClr val="tx2"/>
            </a:solidFill>
            <a:round/>
            <a:headEnd/>
            <a:tailEnd/>
          </a:ln>
          <a:effectLst>
            <a:outerShdw blurRad="50800" dist="50800" dir="5400000" sx="1000" sy="1000" algn="ctr" rotWithShape="0">
              <a:srgbClr val="000000">
                <a:alpha val="43137"/>
              </a:srgbClr>
            </a:outerShdw>
          </a:effectLst>
        </p:spPr>
        <p:txBody>
          <a:bodyPr/>
          <a:lstStyle/>
          <a:p>
            <a:endParaRPr lang="en-US" dirty="0"/>
          </a:p>
        </p:txBody>
      </p:sp>
      <p:sp>
        <p:nvSpPr>
          <p:cNvPr id="36" name="Oval 25"/>
          <p:cNvSpPr>
            <a:spLocks noChangeArrowheads="1"/>
          </p:cNvSpPr>
          <p:nvPr/>
        </p:nvSpPr>
        <p:spPr bwMode="auto">
          <a:xfrm>
            <a:off x="5038725" y="1816100"/>
            <a:ext cx="219075" cy="165100"/>
          </a:xfrm>
          <a:prstGeom prst="star5">
            <a:avLst/>
          </a:prstGeom>
          <a:solidFill>
            <a:srgbClr val="FFFF00"/>
          </a:solidFill>
          <a:ln w="9525">
            <a:solidFill>
              <a:schemeClr val="tx2"/>
            </a:solidFill>
            <a:round/>
            <a:headEnd/>
            <a:tailEnd/>
          </a:ln>
          <a:effectLst>
            <a:outerShdw blurRad="50800" dist="50800" dir="5400000" sx="1000" sy="1000" algn="ctr" rotWithShape="0">
              <a:srgbClr val="000000">
                <a:alpha val="43137"/>
              </a:srgbClr>
            </a:outerShdw>
          </a:effectLst>
        </p:spPr>
        <p:txBody>
          <a:bodyPr/>
          <a:lstStyle/>
          <a:p>
            <a:endParaRPr lang="en-US" dirty="0"/>
          </a:p>
        </p:txBody>
      </p:sp>
      <p:sp>
        <p:nvSpPr>
          <p:cNvPr id="37" name="Oval 25"/>
          <p:cNvSpPr>
            <a:spLocks noChangeArrowheads="1"/>
          </p:cNvSpPr>
          <p:nvPr/>
        </p:nvSpPr>
        <p:spPr bwMode="auto">
          <a:xfrm>
            <a:off x="5181600" y="2133600"/>
            <a:ext cx="219075" cy="165100"/>
          </a:xfrm>
          <a:prstGeom prst="star5">
            <a:avLst/>
          </a:prstGeom>
          <a:solidFill>
            <a:srgbClr val="FFFF00"/>
          </a:solidFill>
          <a:ln w="9525">
            <a:solidFill>
              <a:schemeClr val="tx2"/>
            </a:solidFill>
            <a:round/>
            <a:headEnd/>
            <a:tailEnd/>
          </a:ln>
          <a:effectLst>
            <a:outerShdw blurRad="50800" dist="50800" dir="5400000" sx="1000" sy="1000" algn="ctr" rotWithShape="0">
              <a:srgbClr val="000000">
                <a:alpha val="43137"/>
              </a:srgbClr>
            </a:outerShdw>
          </a:effectLst>
        </p:spPr>
        <p:txBody>
          <a:bodyPr/>
          <a:lstStyle/>
          <a:p>
            <a:endParaRPr lang="en-US" dirty="0"/>
          </a:p>
        </p:txBody>
      </p:sp>
      <p:sp>
        <p:nvSpPr>
          <p:cNvPr id="38" name="Oval 25"/>
          <p:cNvSpPr>
            <a:spLocks noChangeArrowheads="1"/>
          </p:cNvSpPr>
          <p:nvPr/>
        </p:nvSpPr>
        <p:spPr bwMode="auto">
          <a:xfrm>
            <a:off x="4800600" y="1968500"/>
            <a:ext cx="219075" cy="165100"/>
          </a:xfrm>
          <a:prstGeom prst="star5">
            <a:avLst/>
          </a:prstGeom>
          <a:solidFill>
            <a:srgbClr val="FFFF00"/>
          </a:solidFill>
          <a:ln w="9525">
            <a:solidFill>
              <a:schemeClr val="tx2"/>
            </a:solidFill>
            <a:round/>
            <a:headEnd/>
            <a:tailEnd/>
          </a:ln>
          <a:effectLst>
            <a:outerShdw blurRad="50800" dist="50800" dir="5400000" sx="1000" sy="1000" algn="ctr" rotWithShape="0">
              <a:srgbClr val="000000">
                <a:alpha val="43137"/>
              </a:srgbClr>
            </a:outerShdw>
          </a:effectLst>
        </p:spPr>
        <p:txBody>
          <a:bodyPr/>
          <a:lstStyle/>
          <a:p>
            <a:endParaRPr lang="en-US" dirty="0"/>
          </a:p>
        </p:txBody>
      </p:sp>
      <p:sp>
        <p:nvSpPr>
          <p:cNvPr id="39" name="Oval 25"/>
          <p:cNvSpPr>
            <a:spLocks noChangeArrowheads="1"/>
          </p:cNvSpPr>
          <p:nvPr/>
        </p:nvSpPr>
        <p:spPr bwMode="auto">
          <a:xfrm>
            <a:off x="4733925" y="2120900"/>
            <a:ext cx="219075" cy="165100"/>
          </a:xfrm>
          <a:prstGeom prst="star5">
            <a:avLst/>
          </a:prstGeom>
          <a:solidFill>
            <a:srgbClr val="FFFF00"/>
          </a:solidFill>
          <a:ln w="9525">
            <a:solidFill>
              <a:schemeClr val="tx2"/>
            </a:solidFill>
            <a:round/>
            <a:headEnd/>
            <a:tailEnd/>
          </a:ln>
          <a:effectLst>
            <a:outerShdw blurRad="50800" dist="50800" dir="5400000" sx="1000" sy="1000" algn="ctr" rotWithShape="0">
              <a:srgbClr val="000000">
                <a:alpha val="43137"/>
              </a:srgbClr>
            </a:outerShdw>
          </a:effectLst>
        </p:spPr>
        <p:txBody>
          <a:bodyPr/>
          <a:lstStyle/>
          <a:p>
            <a:endParaRPr lang="en-US" dirty="0"/>
          </a:p>
        </p:txBody>
      </p:sp>
      <p:sp>
        <p:nvSpPr>
          <p:cNvPr id="40" name="Oval 25"/>
          <p:cNvSpPr>
            <a:spLocks noChangeArrowheads="1"/>
          </p:cNvSpPr>
          <p:nvPr/>
        </p:nvSpPr>
        <p:spPr bwMode="auto">
          <a:xfrm>
            <a:off x="4648200" y="2286000"/>
            <a:ext cx="219075" cy="165100"/>
          </a:xfrm>
          <a:prstGeom prst="star5">
            <a:avLst/>
          </a:prstGeom>
          <a:solidFill>
            <a:srgbClr val="FFFF00"/>
          </a:solidFill>
          <a:ln w="9525">
            <a:solidFill>
              <a:schemeClr val="tx2"/>
            </a:solidFill>
            <a:round/>
            <a:headEnd/>
            <a:tailEnd/>
          </a:ln>
          <a:effectLst>
            <a:outerShdw blurRad="50800" dist="50800" dir="5400000" sx="1000" sy="1000" algn="ctr" rotWithShape="0">
              <a:srgbClr val="000000">
                <a:alpha val="43137"/>
              </a:srgbClr>
            </a:outerShdw>
          </a:effectLst>
        </p:spPr>
        <p:txBody>
          <a:bodyPr/>
          <a:lstStyle/>
          <a:p>
            <a:endParaRPr lang="en-US" dirty="0"/>
          </a:p>
        </p:txBody>
      </p:sp>
      <p:sp>
        <p:nvSpPr>
          <p:cNvPr id="41" name="Oval 25"/>
          <p:cNvSpPr>
            <a:spLocks noChangeArrowheads="1"/>
          </p:cNvSpPr>
          <p:nvPr/>
        </p:nvSpPr>
        <p:spPr bwMode="auto">
          <a:xfrm>
            <a:off x="4276725" y="2578100"/>
            <a:ext cx="219075" cy="165100"/>
          </a:xfrm>
          <a:prstGeom prst="star5">
            <a:avLst/>
          </a:prstGeom>
          <a:solidFill>
            <a:srgbClr val="FFFF00"/>
          </a:solidFill>
          <a:ln w="9525">
            <a:solidFill>
              <a:schemeClr val="tx2"/>
            </a:solidFill>
            <a:round/>
            <a:headEnd/>
            <a:tailEnd/>
          </a:ln>
          <a:effectLst>
            <a:outerShdw blurRad="50800" dist="50800" dir="5400000" sx="1000" sy="1000" algn="ctr" rotWithShape="0">
              <a:srgbClr val="000000">
                <a:alpha val="43137"/>
              </a:srgbClr>
            </a:outerShdw>
          </a:effectLst>
        </p:spPr>
        <p:txBody>
          <a:bodyPr/>
          <a:lstStyle/>
          <a:p>
            <a:endParaRPr lang="en-US" dirty="0"/>
          </a:p>
        </p:txBody>
      </p:sp>
      <p:sp>
        <p:nvSpPr>
          <p:cNvPr id="42" name="Oval 25"/>
          <p:cNvSpPr>
            <a:spLocks noChangeArrowheads="1"/>
          </p:cNvSpPr>
          <p:nvPr/>
        </p:nvSpPr>
        <p:spPr bwMode="auto">
          <a:xfrm>
            <a:off x="4429125" y="3352800"/>
            <a:ext cx="219075" cy="165100"/>
          </a:xfrm>
          <a:prstGeom prst="star5">
            <a:avLst/>
          </a:prstGeom>
          <a:solidFill>
            <a:srgbClr val="FFFF00"/>
          </a:solidFill>
          <a:ln w="9525">
            <a:solidFill>
              <a:schemeClr val="tx2"/>
            </a:solidFill>
            <a:round/>
            <a:headEnd/>
            <a:tailEnd/>
          </a:ln>
          <a:effectLst>
            <a:outerShdw blurRad="50800" dist="50800" dir="5400000" sx="1000" sy="1000" algn="ctr" rotWithShape="0">
              <a:srgbClr val="000000">
                <a:alpha val="43137"/>
              </a:srgbClr>
            </a:outerShdw>
          </a:effectLst>
        </p:spPr>
        <p:txBody>
          <a:bodyPr/>
          <a:lstStyle/>
          <a:p>
            <a:endParaRPr lang="en-US" dirty="0"/>
          </a:p>
        </p:txBody>
      </p:sp>
      <p:sp>
        <p:nvSpPr>
          <p:cNvPr id="43" name="Oval 25"/>
          <p:cNvSpPr>
            <a:spLocks noChangeArrowheads="1"/>
          </p:cNvSpPr>
          <p:nvPr/>
        </p:nvSpPr>
        <p:spPr bwMode="auto">
          <a:xfrm>
            <a:off x="4419600" y="2578100"/>
            <a:ext cx="219075" cy="165100"/>
          </a:xfrm>
          <a:prstGeom prst="star5">
            <a:avLst/>
          </a:prstGeom>
          <a:solidFill>
            <a:srgbClr val="FFFF00"/>
          </a:solidFill>
          <a:ln w="9525">
            <a:solidFill>
              <a:schemeClr val="tx2"/>
            </a:solidFill>
            <a:round/>
            <a:headEnd/>
            <a:tailEnd/>
          </a:ln>
          <a:effectLst>
            <a:outerShdw blurRad="50800" dist="50800" dir="5400000" sx="1000" sy="1000" algn="ctr" rotWithShape="0">
              <a:srgbClr val="000000">
                <a:alpha val="43137"/>
              </a:srgbClr>
            </a:outerShdw>
          </a:effectLst>
        </p:spPr>
        <p:txBody>
          <a:bodyPr/>
          <a:lstStyle/>
          <a:p>
            <a:endParaRPr lang="en-US" dirty="0"/>
          </a:p>
        </p:txBody>
      </p:sp>
      <p:sp>
        <p:nvSpPr>
          <p:cNvPr id="45" name="Oval 25"/>
          <p:cNvSpPr>
            <a:spLocks noChangeArrowheads="1"/>
          </p:cNvSpPr>
          <p:nvPr/>
        </p:nvSpPr>
        <p:spPr bwMode="auto">
          <a:xfrm>
            <a:off x="7934325" y="4711700"/>
            <a:ext cx="219075" cy="165100"/>
          </a:xfrm>
          <a:prstGeom prst="star5">
            <a:avLst/>
          </a:prstGeom>
          <a:solidFill>
            <a:srgbClr val="FFFF00"/>
          </a:solidFill>
          <a:ln w="9525">
            <a:solidFill>
              <a:schemeClr val="tx2"/>
            </a:solidFill>
            <a:round/>
            <a:headEnd/>
            <a:tailEnd/>
          </a:ln>
          <a:effectLst>
            <a:outerShdw blurRad="50800" dist="50800" dir="5400000" sx="1000" sy="1000" algn="ctr" rotWithShape="0">
              <a:srgbClr val="000000">
                <a:alpha val="43137"/>
              </a:srgbClr>
            </a:outerShdw>
          </a:effectLst>
        </p:spPr>
        <p:txBody>
          <a:bodyPr/>
          <a:lstStyle/>
          <a:p>
            <a:endParaRPr lang="en-US" dirty="0"/>
          </a:p>
        </p:txBody>
      </p:sp>
      <p:sp>
        <p:nvSpPr>
          <p:cNvPr id="107535" name="Oval 16"/>
          <p:cNvSpPr>
            <a:spLocks noChangeArrowheads="1"/>
          </p:cNvSpPr>
          <p:nvPr/>
        </p:nvSpPr>
        <p:spPr bwMode="auto">
          <a:xfrm>
            <a:off x="5334000" y="3505200"/>
            <a:ext cx="125413" cy="123825"/>
          </a:xfrm>
          <a:prstGeom prst="bevel">
            <a:avLst>
              <a:gd name="adj" fmla="val 12500"/>
            </a:avLst>
          </a:prstGeom>
          <a:solidFill>
            <a:srgbClr val="FF0000"/>
          </a:solidFill>
          <a:ln w="9525">
            <a:solidFill>
              <a:schemeClr val="tx2"/>
            </a:solidFill>
            <a:round/>
            <a:headEnd/>
            <a:tailEnd/>
          </a:ln>
        </p:spPr>
        <p:txBody>
          <a:bodyPr/>
          <a:lstStyle/>
          <a:p>
            <a:endParaRPr lang="en-US" dirty="0"/>
          </a:p>
        </p:txBody>
      </p:sp>
      <p:sp>
        <p:nvSpPr>
          <p:cNvPr id="107536" name="Oval 16"/>
          <p:cNvSpPr>
            <a:spLocks noChangeArrowheads="1"/>
          </p:cNvSpPr>
          <p:nvPr/>
        </p:nvSpPr>
        <p:spPr bwMode="auto">
          <a:xfrm>
            <a:off x="5181600" y="3581400"/>
            <a:ext cx="125413" cy="123825"/>
          </a:xfrm>
          <a:prstGeom prst="bevel">
            <a:avLst>
              <a:gd name="adj" fmla="val 12500"/>
            </a:avLst>
          </a:prstGeom>
          <a:solidFill>
            <a:srgbClr val="FF0000"/>
          </a:solidFill>
          <a:ln w="9525">
            <a:solidFill>
              <a:schemeClr val="tx2"/>
            </a:solidFill>
            <a:round/>
            <a:headEnd/>
            <a:tailEnd/>
          </a:ln>
        </p:spPr>
        <p:txBody>
          <a:bodyPr/>
          <a:lstStyle/>
          <a:p>
            <a:endParaRPr lang="en-US" dirty="0"/>
          </a:p>
        </p:txBody>
      </p:sp>
      <p:sp>
        <p:nvSpPr>
          <p:cNvPr id="107537" name="Oval 16"/>
          <p:cNvSpPr>
            <a:spLocks noChangeArrowheads="1"/>
          </p:cNvSpPr>
          <p:nvPr/>
        </p:nvSpPr>
        <p:spPr bwMode="auto">
          <a:xfrm>
            <a:off x="5360988" y="3609975"/>
            <a:ext cx="125412" cy="123825"/>
          </a:xfrm>
          <a:prstGeom prst="bevel">
            <a:avLst>
              <a:gd name="adj" fmla="val 12500"/>
            </a:avLst>
          </a:prstGeom>
          <a:solidFill>
            <a:srgbClr val="FF0000"/>
          </a:solidFill>
          <a:ln w="9525">
            <a:solidFill>
              <a:schemeClr val="tx2"/>
            </a:solidFill>
            <a:round/>
            <a:headEnd/>
            <a:tailEnd/>
          </a:ln>
        </p:spPr>
        <p:txBody>
          <a:bodyPr/>
          <a:lstStyle/>
          <a:p>
            <a:endParaRPr lang="en-US" dirty="0"/>
          </a:p>
        </p:txBody>
      </p:sp>
      <p:sp>
        <p:nvSpPr>
          <p:cNvPr id="107538" name="Oval 16"/>
          <p:cNvSpPr>
            <a:spLocks noChangeArrowheads="1"/>
          </p:cNvSpPr>
          <p:nvPr/>
        </p:nvSpPr>
        <p:spPr bwMode="auto">
          <a:xfrm>
            <a:off x="5132388" y="3762375"/>
            <a:ext cx="125412" cy="123825"/>
          </a:xfrm>
          <a:prstGeom prst="bevel">
            <a:avLst>
              <a:gd name="adj" fmla="val 12500"/>
            </a:avLst>
          </a:prstGeom>
          <a:solidFill>
            <a:srgbClr val="FF0000"/>
          </a:solidFill>
          <a:ln w="9525">
            <a:solidFill>
              <a:schemeClr val="tx2"/>
            </a:solidFill>
            <a:round/>
            <a:headEnd/>
            <a:tailEnd/>
          </a:ln>
        </p:spPr>
        <p:txBody>
          <a:bodyPr/>
          <a:lstStyle/>
          <a:p>
            <a:endParaRPr lang="en-US" dirty="0"/>
          </a:p>
        </p:txBody>
      </p:sp>
      <p:sp>
        <p:nvSpPr>
          <p:cNvPr id="107539" name="Oval 16"/>
          <p:cNvSpPr>
            <a:spLocks noChangeArrowheads="1"/>
          </p:cNvSpPr>
          <p:nvPr/>
        </p:nvSpPr>
        <p:spPr bwMode="auto">
          <a:xfrm>
            <a:off x="4953000" y="3686175"/>
            <a:ext cx="125413" cy="123825"/>
          </a:xfrm>
          <a:prstGeom prst="bevel">
            <a:avLst>
              <a:gd name="adj" fmla="val 12500"/>
            </a:avLst>
          </a:prstGeom>
          <a:solidFill>
            <a:srgbClr val="FF0000"/>
          </a:solidFill>
          <a:ln w="9525">
            <a:solidFill>
              <a:schemeClr val="tx2"/>
            </a:solidFill>
            <a:round/>
            <a:headEnd/>
            <a:tailEnd/>
          </a:ln>
        </p:spPr>
        <p:txBody>
          <a:bodyPr/>
          <a:lstStyle/>
          <a:p>
            <a:endParaRPr lang="en-US" dirty="0"/>
          </a:p>
        </p:txBody>
      </p:sp>
      <p:sp>
        <p:nvSpPr>
          <p:cNvPr id="107540" name="Oval 16"/>
          <p:cNvSpPr>
            <a:spLocks noChangeArrowheads="1"/>
          </p:cNvSpPr>
          <p:nvPr/>
        </p:nvSpPr>
        <p:spPr bwMode="auto">
          <a:xfrm>
            <a:off x="4648200" y="3457575"/>
            <a:ext cx="125413" cy="123825"/>
          </a:xfrm>
          <a:prstGeom prst="bevel">
            <a:avLst>
              <a:gd name="adj" fmla="val 12500"/>
            </a:avLst>
          </a:prstGeom>
          <a:solidFill>
            <a:srgbClr val="FF0000"/>
          </a:solidFill>
          <a:ln w="9525">
            <a:solidFill>
              <a:schemeClr val="tx2"/>
            </a:solidFill>
            <a:round/>
            <a:headEnd/>
            <a:tailEnd/>
          </a:ln>
        </p:spPr>
        <p:txBody>
          <a:bodyPr/>
          <a:lstStyle/>
          <a:p>
            <a:endParaRPr lang="en-US" dirty="0"/>
          </a:p>
        </p:txBody>
      </p:sp>
      <p:sp>
        <p:nvSpPr>
          <p:cNvPr id="107541" name="Oval 16"/>
          <p:cNvSpPr>
            <a:spLocks noChangeArrowheads="1"/>
          </p:cNvSpPr>
          <p:nvPr/>
        </p:nvSpPr>
        <p:spPr bwMode="auto">
          <a:xfrm>
            <a:off x="6553200" y="2971800"/>
            <a:ext cx="125413" cy="123825"/>
          </a:xfrm>
          <a:prstGeom prst="bevel">
            <a:avLst>
              <a:gd name="adj" fmla="val 12500"/>
            </a:avLst>
          </a:prstGeom>
          <a:solidFill>
            <a:srgbClr val="FF0000"/>
          </a:solidFill>
          <a:ln w="9525">
            <a:solidFill>
              <a:schemeClr val="tx2"/>
            </a:solidFill>
            <a:round/>
            <a:headEnd/>
            <a:tailEnd/>
          </a:ln>
        </p:spPr>
        <p:txBody>
          <a:bodyPr/>
          <a:lstStyle/>
          <a:p>
            <a:r>
              <a:rPr lang="en-US" dirty="0"/>
              <a:t> </a:t>
            </a:r>
          </a:p>
        </p:txBody>
      </p:sp>
      <p:sp>
        <p:nvSpPr>
          <p:cNvPr id="107542" name="Oval 16"/>
          <p:cNvSpPr>
            <a:spLocks noChangeArrowheads="1"/>
          </p:cNvSpPr>
          <p:nvPr/>
        </p:nvSpPr>
        <p:spPr bwMode="auto">
          <a:xfrm>
            <a:off x="3227388" y="3276600"/>
            <a:ext cx="125412" cy="123825"/>
          </a:xfrm>
          <a:prstGeom prst="bevel">
            <a:avLst>
              <a:gd name="adj" fmla="val 12500"/>
            </a:avLst>
          </a:prstGeom>
          <a:solidFill>
            <a:srgbClr val="FF0000"/>
          </a:solidFill>
          <a:ln w="9525">
            <a:solidFill>
              <a:schemeClr val="tx2"/>
            </a:solidFill>
            <a:round/>
            <a:headEnd/>
            <a:tailEnd/>
          </a:ln>
        </p:spPr>
        <p:txBody>
          <a:bodyPr/>
          <a:lstStyle/>
          <a:p>
            <a:endParaRPr lang="en-US" dirty="0"/>
          </a:p>
        </p:txBody>
      </p:sp>
      <p:sp>
        <p:nvSpPr>
          <p:cNvPr id="107543" name="Oval 16"/>
          <p:cNvSpPr>
            <a:spLocks noChangeArrowheads="1"/>
          </p:cNvSpPr>
          <p:nvPr/>
        </p:nvSpPr>
        <p:spPr bwMode="auto">
          <a:xfrm>
            <a:off x="2971800" y="3152775"/>
            <a:ext cx="125413" cy="123825"/>
          </a:xfrm>
          <a:prstGeom prst="bevel">
            <a:avLst>
              <a:gd name="adj" fmla="val 12500"/>
            </a:avLst>
          </a:prstGeom>
          <a:solidFill>
            <a:srgbClr val="FF0000"/>
          </a:solidFill>
          <a:ln w="9525">
            <a:solidFill>
              <a:schemeClr val="tx2"/>
            </a:solidFill>
            <a:round/>
            <a:headEnd/>
            <a:tailEnd/>
          </a:ln>
        </p:spPr>
        <p:txBody>
          <a:bodyPr/>
          <a:lstStyle/>
          <a:p>
            <a:endParaRPr lang="en-US" dirty="0"/>
          </a:p>
        </p:txBody>
      </p:sp>
      <p:sp>
        <p:nvSpPr>
          <p:cNvPr id="107544" name="Oval 16"/>
          <p:cNvSpPr>
            <a:spLocks noChangeArrowheads="1"/>
          </p:cNvSpPr>
          <p:nvPr/>
        </p:nvSpPr>
        <p:spPr bwMode="auto">
          <a:xfrm>
            <a:off x="3200400" y="4800600"/>
            <a:ext cx="125413" cy="123825"/>
          </a:xfrm>
          <a:prstGeom prst="bevel">
            <a:avLst>
              <a:gd name="adj" fmla="val 12500"/>
            </a:avLst>
          </a:prstGeom>
          <a:solidFill>
            <a:srgbClr val="FF0000"/>
          </a:solidFill>
          <a:ln w="9525">
            <a:solidFill>
              <a:schemeClr val="tx2"/>
            </a:solidFill>
            <a:round/>
            <a:headEnd/>
            <a:tailEnd/>
          </a:ln>
        </p:spPr>
        <p:txBody>
          <a:bodyPr/>
          <a:lstStyle/>
          <a:p>
            <a:endParaRPr lang="en-US" dirty="0"/>
          </a:p>
        </p:txBody>
      </p:sp>
      <p:sp>
        <p:nvSpPr>
          <p:cNvPr id="107545" name="Oval 16"/>
          <p:cNvSpPr>
            <a:spLocks noChangeArrowheads="1"/>
          </p:cNvSpPr>
          <p:nvPr/>
        </p:nvSpPr>
        <p:spPr bwMode="auto">
          <a:xfrm>
            <a:off x="2922588" y="3352800"/>
            <a:ext cx="125412" cy="123825"/>
          </a:xfrm>
          <a:prstGeom prst="bevel">
            <a:avLst>
              <a:gd name="adj" fmla="val 12500"/>
            </a:avLst>
          </a:prstGeom>
          <a:solidFill>
            <a:srgbClr val="FF0000"/>
          </a:solidFill>
          <a:ln w="9525">
            <a:solidFill>
              <a:schemeClr val="tx2"/>
            </a:solidFill>
            <a:round/>
            <a:headEnd/>
            <a:tailEnd/>
          </a:ln>
        </p:spPr>
        <p:txBody>
          <a:bodyPr/>
          <a:lstStyle/>
          <a:p>
            <a:endParaRPr lang="en-US" dirty="0"/>
          </a:p>
        </p:txBody>
      </p:sp>
      <p:sp>
        <p:nvSpPr>
          <p:cNvPr id="107546" name="Oval 16"/>
          <p:cNvSpPr>
            <a:spLocks noChangeArrowheads="1"/>
          </p:cNvSpPr>
          <p:nvPr/>
        </p:nvSpPr>
        <p:spPr bwMode="auto">
          <a:xfrm>
            <a:off x="3124200" y="3124200"/>
            <a:ext cx="125413" cy="123825"/>
          </a:xfrm>
          <a:prstGeom prst="bevel">
            <a:avLst>
              <a:gd name="adj" fmla="val 12500"/>
            </a:avLst>
          </a:prstGeom>
          <a:solidFill>
            <a:srgbClr val="FF0000"/>
          </a:solidFill>
          <a:ln w="9525">
            <a:solidFill>
              <a:schemeClr val="tx2"/>
            </a:solidFill>
            <a:round/>
            <a:headEnd/>
            <a:tailEnd/>
          </a:ln>
        </p:spPr>
        <p:txBody>
          <a:bodyPr/>
          <a:lstStyle/>
          <a:p>
            <a:endParaRPr lang="en-US" dirty="0"/>
          </a:p>
        </p:txBody>
      </p:sp>
      <p:sp>
        <p:nvSpPr>
          <p:cNvPr id="107547" name="Oval 16"/>
          <p:cNvSpPr>
            <a:spLocks noChangeArrowheads="1"/>
          </p:cNvSpPr>
          <p:nvPr/>
        </p:nvSpPr>
        <p:spPr bwMode="auto">
          <a:xfrm>
            <a:off x="3276600" y="4038600"/>
            <a:ext cx="125413" cy="123825"/>
          </a:xfrm>
          <a:prstGeom prst="bevel">
            <a:avLst>
              <a:gd name="adj" fmla="val 12500"/>
            </a:avLst>
          </a:prstGeom>
          <a:solidFill>
            <a:srgbClr val="FF0000"/>
          </a:solidFill>
          <a:ln w="9525">
            <a:solidFill>
              <a:schemeClr val="tx2"/>
            </a:solidFill>
            <a:round/>
            <a:headEnd/>
            <a:tailEnd/>
          </a:ln>
        </p:spPr>
        <p:txBody>
          <a:bodyPr/>
          <a:lstStyle/>
          <a:p>
            <a:endParaRPr lang="en-US" dirty="0"/>
          </a:p>
        </p:txBody>
      </p:sp>
      <p:sp>
        <p:nvSpPr>
          <p:cNvPr id="107548" name="Oval 16"/>
          <p:cNvSpPr>
            <a:spLocks noChangeArrowheads="1"/>
          </p:cNvSpPr>
          <p:nvPr/>
        </p:nvSpPr>
        <p:spPr bwMode="auto">
          <a:xfrm>
            <a:off x="3074988" y="3276600"/>
            <a:ext cx="125412" cy="123825"/>
          </a:xfrm>
          <a:prstGeom prst="bevel">
            <a:avLst>
              <a:gd name="adj" fmla="val 12500"/>
            </a:avLst>
          </a:prstGeom>
          <a:solidFill>
            <a:srgbClr val="FF0000"/>
          </a:solidFill>
          <a:ln w="9525">
            <a:solidFill>
              <a:schemeClr val="tx2"/>
            </a:solidFill>
            <a:round/>
            <a:headEnd/>
            <a:tailEnd/>
          </a:ln>
        </p:spPr>
        <p:txBody>
          <a:bodyPr/>
          <a:lstStyle/>
          <a:p>
            <a:endParaRPr lang="en-US" dirty="0"/>
          </a:p>
        </p:txBody>
      </p:sp>
      <p:sp>
        <p:nvSpPr>
          <p:cNvPr id="53" name="Oval 25"/>
          <p:cNvSpPr>
            <a:spLocks noChangeArrowheads="1"/>
          </p:cNvSpPr>
          <p:nvPr/>
        </p:nvSpPr>
        <p:spPr bwMode="auto">
          <a:xfrm flipH="1" flipV="1">
            <a:off x="7391400" y="4114800"/>
            <a:ext cx="228600" cy="304800"/>
          </a:xfrm>
          <a:prstGeom prst="star5">
            <a:avLst/>
          </a:prstGeom>
          <a:solidFill>
            <a:srgbClr val="FFFF00"/>
          </a:solidFill>
          <a:ln w="9525">
            <a:solidFill>
              <a:schemeClr val="tx2"/>
            </a:solidFill>
            <a:round/>
            <a:headEnd/>
            <a:tailEnd/>
          </a:ln>
          <a:effectLst>
            <a:outerShdw blurRad="50800" dist="50800" dir="5400000" sx="1000" sy="1000" algn="ctr" rotWithShape="0">
              <a:srgbClr val="000000">
                <a:alpha val="43137"/>
              </a:srgbClr>
            </a:outerShdw>
          </a:effectLst>
        </p:spPr>
        <p:txBody>
          <a:bodyPr/>
          <a:lstStyle/>
          <a:p>
            <a:endParaRPr lang="en-US" dirty="0"/>
          </a:p>
        </p:txBody>
      </p:sp>
      <p:sp>
        <p:nvSpPr>
          <p:cNvPr id="54" name="Oval 25"/>
          <p:cNvSpPr>
            <a:spLocks noChangeArrowheads="1"/>
          </p:cNvSpPr>
          <p:nvPr/>
        </p:nvSpPr>
        <p:spPr bwMode="auto">
          <a:xfrm flipH="1">
            <a:off x="7010400" y="3657600"/>
            <a:ext cx="533400" cy="152400"/>
          </a:xfrm>
          <a:prstGeom prst="star5">
            <a:avLst/>
          </a:prstGeom>
          <a:solidFill>
            <a:srgbClr val="FFFF00"/>
          </a:solidFill>
          <a:ln w="9525">
            <a:solidFill>
              <a:schemeClr val="tx2"/>
            </a:solidFill>
            <a:round/>
            <a:headEnd/>
            <a:tailEnd/>
          </a:ln>
          <a:effectLst>
            <a:outerShdw blurRad="50800" dist="50800" dir="5400000" sx="1000" sy="1000" algn="ctr" rotWithShape="0">
              <a:srgbClr val="000000">
                <a:alpha val="43137"/>
              </a:srgbClr>
            </a:outerShdw>
          </a:effectLst>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z="3600" dirty="0">
                <a:solidFill>
                  <a:srgbClr val="002060"/>
                </a:solidFill>
                <a:latin typeface="Cambria Math" charset="0"/>
                <a:ea typeface="ＭＳ Ｐゴシック" charset="0"/>
                <a:cs typeface="Cambria Math" charset="0"/>
              </a:rPr>
              <a:t>Regional and National IGF Initiatives </a:t>
            </a:r>
          </a:p>
        </p:txBody>
      </p:sp>
      <p:sp>
        <p:nvSpPr>
          <p:cNvPr id="179203" name="Content Placeholder 2"/>
          <p:cNvSpPr>
            <a:spLocks noGrp="1"/>
          </p:cNvSpPr>
          <p:nvPr>
            <p:ph idx="1"/>
          </p:nvPr>
        </p:nvSpPr>
        <p:spPr>
          <a:xfrm>
            <a:off x="609600" y="1066800"/>
            <a:ext cx="7924800" cy="5486400"/>
          </a:xfrm>
        </p:spPr>
        <p:txBody>
          <a:bodyPr>
            <a:normAutofit lnSpcReduction="10000"/>
          </a:bodyPr>
          <a:lstStyle/>
          <a:p>
            <a:pPr>
              <a:buFont typeface="Wingdings" charset="0"/>
              <a:buChar char="Ø"/>
            </a:pPr>
            <a:r>
              <a:rPr lang="en-US" sz="1600" b="1" dirty="0">
                <a:latin typeface="Arial" charset="0"/>
                <a:ea typeface="ＭＳ Ｐゴシック" charset="0"/>
                <a:cs typeface="ＭＳ Ｐゴシック" charset="0"/>
              </a:rPr>
              <a:t>Regional and Sub Regional IGF Initiatives</a:t>
            </a:r>
          </a:p>
          <a:p>
            <a:pPr lvl="1">
              <a:buFontTx/>
              <a:buNone/>
            </a:pPr>
            <a:r>
              <a:rPr lang="en-US" sz="1600" b="1" dirty="0">
                <a:latin typeface="Arial" charset="0"/>
                <a:ea typeface="ＭＳ Ｐゴシック" charset="0"/>
              </a:rPr>
              <a:t>Asia Pacific Regional IGF                  Caribbean IGF</a:t>
            </a:r>
          </a:p>
          <a:p>
            <a:pPr lvl="1">
              <a:buFontTx/>
              <a:buNone/>
            </a:pPr>
            <a:r>
              <a:rPr lang="en-US" sz="1600" b="1" dirty="0">
                <a:latin typeface="Arial" charset="0"/>
                <a:ea typeface="ＭＳ Ｐゴシック" charset="0"/>
              </a:rPr>
              <a:t>Central Africa IGF                               Commonwealth IGF  Virtual</a:t>
            </a:r>
          </a:p>
          <a:p>
            <a:pPr lvl="1">
              <a:buFontTx/>
              <a:buNone/>
            </a:pPr>
            <a:r>
              <a:rPr lang="en-US" sz="1600" b="1" dirty="0">
                <a:latin typeface="Arial" charset="0"/>
                <a:ea typeface="ＭＳ Ｐゴシック" charset="0"/>
              </a:rPr>
              <a:t>East Africa IGF</a:t>
            </a:r>
          </a:p>
          <a:p>
            <a:pPr lvl="1">
              <a:buFontTx/>
              <a:buNone/>
            </a:pPr>
            <a:r>
              <a:rPr lang="en-US" sz="1600" b="1" dirty="0">
                <a:latin typeface="Arial" charset="0"/>
                <a:ea typeface="ＭＳ Ｐゴシック" charset="0"/>
              </a:rPr>
              <a:t>European Dialogue on Internet Governance (EuroDig)- 20 countries</a:t>
            </a:r>
          </a:p>
          <a:p>
            <a:pPr lvl="1">
              <a:buFontTx/>
              <a:buNone/>
            </a:pPr>
            <a:r>
              <a:rPr lang="en-US" sz="1600" b="1" dirty="0">
                <a:latin typeface="Arial" charset="0"/>
                <a:ea typeface="ＭＳ Ｐゴシック" charset="0"/>
              </a:rPr>
              <a:t>Latin America and Caribbean IGF – 20 + Countries</a:t>
            </a:r>
          </a:p>
          <a:p>
            <a:pPr lvl="1">
              <a:buFontTx/>
              <a:buNone/>
            </a:pPr>
            <a:r>
              <a:rPr lang="en-US" sz="1600" b="1" dirty="0">
                <a:latin typeface="Arial" charset="0"/>
                <a:ea typeface="ＭＳ Ｐゴシック" charset="0"/>
              </a:rPr>
              <a:t>West Africa IGF</a:t>
            </a:r>
          </a:p>
          <a:p>
            <a:pPr lvl="1">
              <a:buFontTx/>
              <a:buNone/>
            </a:pPr>
            <a:r>
              <a:rPr lang="en-US" sz="1600" b="1" dirty="0">
                <a:latin typeface="Arial" charset="0"/>
                <a:ea typeface="ＭＳ Ｐゴシック" charset="0"/>
              </a:rPr>
              <a:t>Asia Pacific IGF</a:t>
            </a:r>
          </a:p>
          <a:p>
            <a:pPr lvl="1">
              <a:buFontTx/>
              <a:buNone/>
            </a:pPr>
            <a:r>
              <a:rPr lang="en-US" sz="1600" b="1" dirty="0">
                <a:latin typeface="Arial" charset="0"/>
                <a:ea typeface="ＭＳ Ｐゴシック" charset="0"/>
              </a:rPr>
              <a:t>Arab States IGF</a:t>
            </a:r>
          </a:p>
          <a:p>
            <a:pPr lvl="1">
              <a:buFontTx/>
              <a:buNone/>
            </a:pPr>
            <a:r>
              <a:rPr lang="en-US" sz="1600" b="1" dirty="0">
                <a:latin typeface="Arial" charset="0"/>
                <a:ea typeface="ＭＳ Ｐゴシック" charset="0"/>
              </a:rPr>
              <a:t>African </a:t>
            </a:r>
            <a:r>
              <a:rPr lang="en-US" sz="1600" b="1" dirty="0" smtClean="0">
                <a:latin typeface="Arial" charset="0"/>
                <a:ea typeface="ＭＳ Ｐゴシック" charset="0"/>
              </a:rPr>
              <a:t>IGF</a:t>
            </a:r>
          </a:p>
          <a:p>
            <a:pPr lvl="1">
              <a:buFontTx/>
              <a:buNone/>
            </a:pPr>
            <a:r>
              <a:rPr lang="en-US" sz="1600" b="1" dirty="0" smtClean="0">
                <a:latin typeface="Arial" charset="0"/>
                <a:ea typeface="ＭＳ Ｐゴシック" charset="0"/>
              </a:rPr>
              <a:t>IGF-USA</a:t>
            </a:r>
            <a:endParaRPr lang="en-US" sz="1600" b="1" dirty="0">
              <a:latin typeface="Arial" charset="0"/>
              <a:ea typeface="ＭＳ Ｐゴシック" charset="0"/>
            </a:endParaRPr>
          </a:p>
          <a:p>
            <a:pPr lvl="1">
              <a:buFontTx/>
              <a:buNone/>
            </a:pPr>
            <a:endParaRPr lang="en-US" sz="1600" b="1" dirty="0">
              <a:latin typeface="Arial" charset="0"/>
              <a:ea typeface="ＭＳ Ｐゴシック" charset="0"/>
            </a:endParaRPr>
          </a:p>
          <a:p>
            <a:pPr>
              <a:buFont typeface="Wingdings" charset="0"/>
              <a:buChar char="Ø"/>
            </a:pPr>
            <a:r>
              <a:rPr lang="en-US" sz="1600" b="1" dirty="0">
                <a:latin typeface="Arial" charset="0"/>
                <a:ea typeface="ＭＳ Ｐゴシック" charset="0"/>
                <a:cs typeface="ＭＳ Ｐゴシック" charset="0"/>
              </a:rPr>
              <a:t>National IGF Initiatives</a:t>
            </a:r>
          </a:p>
          <a:p>
            <a:pPr lvl="1">
              <a:buFontTx/>
              <a:buNone/>
            </a:pPr>
            <a:r>
              <a:rPr lang="en-US" sz="1600" b="1" dirty="0">
                <a:latin typeface="Arial" charset="0"/>
                <a:ea typeface="ＭＳ Ｐゴシック" charset="0"/>
              </a:rPr>
              <a:t>Cote d</a:t>
            </a:r>
            <a:r>
              <a:rPr lang="ja-JP" altLang="en-US" sz="1600" b="1" dirty="0">
                <a:latin typeface="Arial" charset="0"/>
                <a:ea typeface="ＭＳ Ｐゴシック" charset="0"/>
              </a:rPr>
              <a:t>’</a:t>
            </a:r>
            <a:r>
              <a:rPr lang="en-US" sz="1600" b="1" dirty="0">
                <a:latin typeface="Arial" charset="0"/>
                <a:ea typeface="ＭＳ Ｐゴシック" charset="0"/>
              </a:rPr>
              <a:t>Ivoire IGF	</a:t>
            </a:r>
            <a:r>
              <a:rPr lang="en-US" sz="1600" b="1" dirty="0" smtClean="0">
                <a:latin typeface="Arial" charset="0"/>
                <a:ea typeface="ＭＳ Ｐゴシック" charset="0"/>
              </a:rPr>
              <a:t>	Denmark </a:t>
            </a:r>
            <a:r>
              <a:rPr lang="en-US" sz="1600" b="1" dirty="0">
                <a:latin typeface="Arial" charset="0"/>
                <a:ea typeface="ＭＳ Ｐゴシック" charset="0"/>
              </a:rPr>
              <a:t>IGF          </a:t>
            </a:r>
            <a:r>
              <a:rPr lang="en-US" sz="1600" b="1" dirty="0" smtClean="0">
                <a:latin typeface="Arial" charset="0"/>
                <a:ea typeface="ＭＳ Ｐゴシック" charset="0"/>
              </a:rPr>
              <a:t>	Finland </a:t>
            </a:r>
            <a:r>
              <a:rPr lang="en-US" sz="1600" b="1" dirty="0">
                <a:latin typeface="Arial" charset="0"/>
                <a:ea typeface="ＭＳ Ｐゴシック" charset="0"/>
              </a:rPr>
              <a:t>IGF</a:t>
            </a:r>
          </a:p>
          <a:p>
            <a:pPr lvl="1">
              <a:buFontTx/>
              <a:buNone/>
            </a:pPr>
            <a:r>
              <a:rPr lang="en-US" sz="1600" b="1" dirty="0">
                <a:latin typeface="Arial" charset="0"/>
                <a:ea typeface="ＭＳ Ｐゴシック" charset="0"/>
              </a:rPr>
              <a:t>Germany IGF                  Italy IGF		</a:t>
            </a:r>
            <a:r>
              <a:rPr lang="en-US" sz="1600" b="1" dirty="0" smtClean="0">
                <a:latin typeface="Arial" charset="0"/>
                <a:ea typeface="ＭＳ Ｐゴシック" charset="0"/>
              </a:rPr>
              <a:t>		Portugal </a:t>
            </a:r>
            <a:r>
              <a:rPr lang="en-US" sz="1600" b="1" dirty="0">
                <a:latin typeface="Arial" charset="0"/>
                <a:ea typeface="ＭＳ Ｐゴシック" charset="0"/>
              </a:rPr>
              <a:t>IGF</a:t>
            </a:r>
          </a:p>
          <a:p>
            <a:pPr lvl="1">
              <a:buFontTx/>
              <a:buNone/>
            </a:pPr>
            <a:r>
              <a:rPr lang="en-US" sz="1600" b="1" dirty="0">
                <a:latin typeface="Arial" charset="0"/>
                <a:ea typeface="ＭＳ Ｐゴシック" charset="0"/>
              </a:rPr>
              <a:t>United Kingdom IGF	</a:t>
            </a:r>
            <a:r>
              <a:rPr lang="en-US" sz="1600" b="1" dirty="0" smtClean="0">
                <a:latin typeface="Arial" charset="0"/>
                <a:ea typeface="ＭＳ Ｐゴシック" charset="0"/>
              </a:rPr>
              <a:t>Kenya</a:t>
            </a:r>
            <a:endParaRPr lang="en-US" sz="1600" b="1" dirty="0">
              <a:latin typeface="Arial" charset="0"/>
              <a:ea typeface="ＭＳ Ｐゴシック" charset="0"/>
            </a:endParaRPr>
          </a:p>
          <a:p>
            <a:pPr lvl="1">
              <a:buFontTx/>
              <a:buNone/>
            </a:pPr>
            <a:r>
              <a:rPr lang="en-US" sz="1600" b="1" dirty="0">
                <a:latin typeface="Arial" charset="0"/>
                <a:ea typeface="ＭＳ Ｐゴシック" charset="0"/>
              </a:rPr>
              <a:t>Russia IGF		</a:t>
            </a:r>
            <a:r>
              <a:rPr lang="en-US" sz="1600" b="1" dirty="0" smtClean="0">
                <a:latin typeface="Arial" charset="0"/>
                <a:ea typeface="ＭＳ Ｐゴシック" charset="0"/>
              </a:rPr>
              <a:t>	Spain </a:t>
            </a:r>
            <a:r>
              <a:rPr lang="en-US" sz="1600" b="1" dirty="0">
                <a:latin typeface="Arial" charset="0"/>
                <a:ea typeface="ＭＳ Ｐゴシック" charset="0"/>
              </a:rPr>
              <a:t>IGF                </a:t>
            </a:r>
            <a:r>
              <a:rPr lang="en-US" sz="1600" b="1" dirty="0" smtClean="0">
                <a:latin typeface="Arial" charset="0"/>
                <a:ea typeface="ＭＳ Ｐゴシック" charset="0"/>
              </a:rPr>
              <a:t>	Sweden </a:t>
            </a:r>
            <a:r>
              <a:rPr lang="en-US" sz="1600" b="1" dirty="0">
                <a:latin typeface="Arial" charset="0"/>
                <a:ea typeface="ＭＳ Ｐゴシック" charset="0"/>
              </a:rPr>
              <a:t>IGF 	             </a:t>
            </a:r>
            <a:endParaRPr lang="en-US" sz="1600" b="1" dirty="0" smtClean="0">
              <a:latin typeface="Arial" charset="0"/>
              <a:ea typeface="ＭＳ Ｐゴシック" charset="0"/>
            </a:endParaRPr>
          </a:p>
          <a:p>
            <a:pPr lvl="1">
              <a:buFontTx/>
              <a:buNone/>
            </a:pPr>
            <a:r>
              <a:rPr lang="en-US" sz="1600" b="1" dirty="0" smtClean="0">
                <a:latin typeface="Arial" charset="0"/>
                <a:ea typeface="ＭＳ Ｐゴシック" charset="0"/>
              </a:rPr>
              <a:t>New </a:t>
            </a:r>
            <a:r>
              <a:rPr lang="en-US" sz="1600" b="1" dirty="0">
                <a:latin typeface="Arial" charset="0"/>
                <a:ea typeface="ＭＳ Ｐゴシック" charset="0"/>
              </a:rPr>
              <a:t>Zealand IGF            UK </a:t>
            </a:r>
            <a:r>
              <a:rPr lang="en-US" sz="1600" b="1" dirty="0" smtClean="0">
                <a:latin typeface="Arial" charset="0"/>
                <a:ea typeface="ＭＳ Ｐゴシック" charset="0"/>
              </a:rPr>
              <a:t>IGF</a:t>
            </a:r>
          </a:p>
          <a:p>
            <a:pPr lvl="1">
              <a:buFontTx/>
              <a:buNone/>
            </a:pPr>
            <a:r>
              <a:rPr lang="en-US" sz="1600" b="1" dirty="0" smtClean="0">
                <a:latin typeface="Arial" charset="0"/>
                <a:ea typeface="ＭＳ Ｐゴシック" charset="0"/>
              </a:rPr>
              <a:t>Nigeria	IGF			The Gambia</a:t>
            </a:r>
            <a:endParaRPr lang="en-US" sz="1600" b="1" dirty="0">
              <a:latin typeface="Arial" charset="0"/>
              <a:ea typeface="ＭＳ Ｐゴシック" charset="0"/>
            </a:endParaRPr>
          </a:p>
        </p:txBody>
      </p:sp>
      <p:sp>
        <p:nvSpPr>
          <p:cNvPr id="4" name="Oval 25"/>
          <p:cNvSpPr>
            <a:spLocks noChangeArrowheads="1"/>
          </p:cNvSpPr>
          <p:nvPr/>
        </p:nvSpPr>
        <p:spPr bwMode="auto">
          <a:xfrm>
            <a:off x="3505200" y="4419600"/>
            <a:ext cx="219075" cy="165100"/>
          </a:xfrm>
          <a:prstGeom prst="star5">
            <a:avLst/>
          </a:prstGeom>
          <a:solidFill>
            <a:srgbClr val="FFFF00"/>
          </a:solidFill>
          <a:ln w="9525">
            <a:solidFill>
              <a:schemeClr val="tx2"/>
            </a:solidFill>
            <a:round/>
            <a:headEnd/>
            <a:tailEnd/>
          </a:ln>
          <a:effectLst>
            <a:outerShdw blurRad="50800" dist="50800" dir="5400000" sx="1000" sy="1000" algn="ctr" rotWithShape="0">
              <a:srgbClr val="000000">
                <a:alpha val="43137"/>
              </a:srgbClr>
            </a:outerShdw>
          </a:effectLst>
        </p:spPr>
        <p:txBody>
          <a:bodyPr/>
          <a:lstStyle/>
          <a:p>
            <a:endParaRPr lang="en-US" dirty="0"/>
          </a:p>
        </p:txBody>
      </p:sp>
      <p:sp>
        <p:nvSpPr>
          <p:cNvPr id="109573" name="Oval 16"/>
          <p:cNvSpPr>
            <a:spLocks noChangeArrowheads="1"/>
          </p:cNvSpPr>
          <p:nvPr/>
        </p:nvSpPr>
        <p:spPr bwMode="auto">
          <a:xfrm>
            <a:off x="5562600" y="1265238"/>
            <a:ext cx="152400" cy="106362"/>
          </a:xfrm>
          <a:prstGeom prst="bevel">
            <a:avLst>
              <a:gd name="adj" fmla="val 12500"/>
            </a:avLst>
          </a:prstGeom>
          <a:solidFill>
            <a:srgbClr val="FF0000"/>
          </a:solidFill>
          <a:ln w="9525">
            <a:solidFill>
              <a:schemeClr val="tx2"/>
            </a:solidFill>
            <a:round/>
            <a:headEnd/>
            <a:tailEnd/>
          </a:ln>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normAutofit fontScale="90000"/>
          </a:bodyPr>
          <a:lstStyle/>
          <a:p>
            <a:r>
              <a:rPr lang="en-US" dirty="0">
                <a:latin typeface="Arial" charset="0"/>
                <a:ea typeface="ＭＳ Ｐゴシック" charset="0"/>
                <a:cs typeface="ＭＳ Ｐゴシック" charset="0"/>
              </a:rPr>
              <a:t> </a:t>
            </a:r>
            <a:r>
              <a:rPr lang="en-US" sz="2700" b="1" dirty="0">
                <a:latin typeface="Arial" charset="0"/>
                <a:ea typeface="ＭＳ Ｐゴシック" charset="0"/>
                <a:cs typeface="ＭＳ Ｐゴシック" charset="0"/>
              </a:rPr>
              <a:t>The Road Ahead </a:t>
            </a:r>
            <a:r>
              <a:rPr lang="en-US" sz="2700" b="1" dirty="0" smtClean="0">
                <a:latin typeface="Arial" charset="0"/>
                <a:ea typeface="ＭＳ Ｐゴシック" charset="0"/>
                <a:cs typeface="ＭＳ Ｐゴシック" charset="0"/>
              </a:rPr>
              <a:t>–Assessing Implementation of WSIS is consuming UN – SDGs, Financing mechanisms, IGF, Enhanced Cooperation… 2015 </a:t>
            </a:r>
            <a:r>
              <a:rPr lang="en-US" sz="2700" b="1" dirty="0">
                <a:latin typeface="Arial" charset="0"/>
                <a:ea typeface="ＭＳ Ｐゴシック" charset="0"/>
                <a:cs typeface="ＭＳ Ｐゴシック" charset="0"/>
              </a:rPr>
              <a:t>and beyond</a:t>
            </a:r>
            <a:r>
              <a:rPr lang="en-US" dirty="0">
                <a:latin typeface="Arial" charset="0"/>
                <a:ea typeface="ＭＳ Ｐゴシック" charset="0"/>
                <a:cs typeface="ＭＳ Ｐゴシック" charset="0"/>
              </a:rPr>
              <a:t>…  </a:t>
            </a:r>
          </a:p>
        </p:txBody>
      </p:sp>
      <p:sp>
        <p:nvSpPr>
          <p:cNvPr id="117763" name="Content Placeholder 2"/>
          <p:cNvSpPr>
            <a:spLocks noGrp="1"/>
          </p:cNvSpPr>
          <p:nvPr>
            <p:ph idx="1"/>
          </p:nvPr>
        </p:nvSpPr>
        <p:spPr>
          <a:xfrm>
            <a:off x="381000" y="1143000"/>
            <a:ext cx="8763000" cy="5181600"/>
          </a:xfrm>
        </p:spPr>
        <p:txBody>
          <a:bodyPr>
            <a:normAutofit fontScale="55000" lnSpcReduction="20000"/>
          </a:bodyPr>
          <a:lstStyle/>
          <a:p>
            <a:endParaRPr lang="en-US" sz="2000" dirty="0" smtClean="0">
              <a:latin typeface="Verdana" charset="0"/>
              <a:ea typeface="ＭＳ Ｐゴシック" charset="0"/>
              <a:cs typeface="ＭＳ Ｐゴシック" charset="0"/>
            </a:endParaRPr>
          </a:p>
          <a:p>
            <a:endParaRPr lang="en-US" sz="2000" dirty="0">
              <a:latin typeface="Verdana" charset="0"/>
              <a:ea typeface="ＭＳ Ｐゴシック" charset="0"/>
              <a:cs typeface="ＭＳ Ｐゴシック" charset="0"/>
            </a:endParaRPr>
          </a:p>
          <a:p>
            <a:r>
              <a:rPr lang="en-US" sz="2000" dirty="0" smtClean="0">
                <a:latin typeface="Verdana" charset="0"/>
                <a:ea typeface="ＭＳ Ｐゴシック" charset="0"/>
                <a:cs typeface="ＭＳ Ｐゴシック" charset="0"/>
              </a:rPr>
              <a:t> </a:t>
            </a:r>
            <a:endParaRPr lang="en-US" sz="2000" dirty="0">
              <a:latin typeface="Verdana" charset="0"/>
              <a:ea typeface="ＭＳ Ｐゴシック" charset="0"/>
              <a:cs typeface="ＭＳ Ｐゴシック" charset="0"/>
            </a:endParaRPr>
          </a:p>
          <a:p>
            <a:pPr lvl="1"/>
            <a:r>
              <a:rPr lang="en-US" dirty="0">
                <a:latin typeface="Arial" charset="0"/>
                <a:ea typeface="ＭＳ Ｐゴシック" charset="0"/>
                <a:cs typeface="ＭＳ Ｐゴシック" charset="0"/>
              </a:rPr>
              <a:t>Access is still a core </a:t>
            </a:r>
            <a:r>
              <a:rPr lang="en-US" dirty="0" smtClean="0">
                <a:latin typeface="Arial" charset="0"/>
                <a:ea typeface="ＭＳ Ｐゴシック" charset="0"/>
                <a:cs typeface="ＭＳ Ｐゴシック" charset="0"/>
              </a:rPr>
              <a:t>challenge for not only the 3 B connected, but the next 4 Billion; </a:t>
            </a:r>
            <a:endParaRPr lang="en-US" dirty="0">
              <a:latin typeface="Arial" charset="0"/>
              <a:ea typeface="ＭＳ Ｐゴシック" charset="0"/>
              <a:cs typeface="ＭＳ Ｐゴシック" charset="0"/>
            </a:endParaRPr>
          </a:p>
          <a:p>
            <a:pPr lvl="1"/>
            <a:r>
              <a:rPr lang="en-US" dirty="0">
                <a:latin typeface="Arial" charset="0"/>
                <a:ea typeface="ＭＳ Ｐゴシック" charset="0"/>
                <a:cs typeface="ＭＳ Ｐゴシック" charset="0"/>
              </a:rPr>
              <a:t>Capacity </a:t>
            </a:r>
            <a:r>
              <a:rPr lang="en-US" dirty="0" smtClean="0">
                <a:latin typeface="Arial" charset="0"/>
                <a:ea typeface="ＭＳ Ｐゴシック" charset="0"/>
                <a:cs typeface="ＭＳ Ｐゴシック" charset="0"/>
              </a:rPr>
              <a:t>building, affordable devices and resiliency  are NOT solved</a:t>
            </a:r>
            <a:endParaRPr lang="en-US" dirty="0">
              <a:latin typeface="Arial" charset="0"/>
              <a:ea typeface="ＭＳ Ｐゴシック" charset="0"/>
              <a:cs typeface="ＭＳ Ｐゴシック" charset="0"/>
            </a:endParaRPr>
          </a:p>
          <a:p>
            <a:pPr lvl="1"/>
            <a:r>
              <a:rPr lang="en-US" dirty="0">
                <a:latin typeface="Arial" charset="0"/>
                <a:ea typeface="ＭＳ Ｐゴシック" charset="0"/>
                <a:cs typeface="ＭＳ Ｐゴシック" charset="0"/>
              </a:rPr>
              <a:t>Security versus privacy of data and </a:t>
            </a:r>
            <a:r>
              <a:rPr lang="en-US" dirty="0" smtClean="0">
                <a:latin typeface="Arial" charset="0"/>
                <a:ea typeface="ＭＳ Ｐゴシック" charset="0"/>
                <a:cs typeface="ＭＳ Ｐゴシック" charset="0"/>
              </a:rPr>
              <a:t>communications – balance needs more focused debate</a:t>
            </a:r>
            <a:endParaRPr lang="en-US" dirty="0">
              <a:latin typeface="Arial" charset="0"/>
              <a:ea typeface="ＭＳ Ｐゴシック" charset="0"/>
              <a:cs typeface="ＭＳ Ｐゴシック" charset="0"/>
            </a:endParaRPr>
          </a:p>
          <a:p>
            <a:pPr lvl="1"/>
            <a:r>
              <a:rPr lang="en-US" dirty="0">
                <a:latin typeface="Arial" charset="0"/>
                <a:ea typeface="ＭＳ Ｐゴシック" charset="0"/>
                <a:cs typeface="ＭＳ Ｐゴシック" charset="0"/>
              </a:rPr>
              <a:t>Larger World Challenges Affecting Geo Politics – Five Major Threats as Drivers of Geo Politics – Water, Food, Energy, Safety, Climate Change implications for Environment</a:t>
            </a:r>
          </a:p>
          <a:p>
            <a:pPr lvl="1"/>
            <a:r>
              <a:rPr lang="en-US" dirty="0" smtClean="0">
                <a:latin typeface="Arial" charset="0"/>
                <a:ea typeface="ＭＳ Ｐゴシック" charset="0"/>
                <a:cs typeface="ＭＳ Ｐゴシック" charset="0"/>
              </a:rPr>
              <a:t>Sustainable Development goals [17/over 170 targets] must be integrated into post 2015 WSIS agenda to advance Information Society and </a:t>
            </a:r>
          </a:p>
          <a:p>
            <a:pPr lvl="1"/>
            <a:r>
              <a:rPr lang="en-US" dirty="0" smtClean="0">
                <a:latin typeface="Arial" charset="0"/>
                <a:ea typeface="ＭＳ Ｐゴシック" charset="0"/>
                <a:cs typeface="ＭＳ Ｐゴシック" charset="0"/>
              </a:rPr>
              <a:t>Affect role of business as leaders from developing countries and continents</a:t>
            </a:r>
            <a:endParaRPr lang="en-US" dirty="0">
              <a:latin typeface="Arial" charset="0"/>
              <a:ea typeface="ＭＳ Ｐゴシック" charset="0"/>
              <a:cs typeface="ＭＳ Ｐゴシック" charset="0"/>
            </a:endParaRPr>
          </a:p>
          <a:p>
            <a:pPr lvl="1">
              <a:buFontTx/>
              <a:buNone/>
            </a:pPr>
            <a:endParaRPr lang="en-US" dirty="0">
              <a:latin typeface="Arial" charset="0"/>
              <a:ea typeface="ＭＳ Ｐゴシック" charset="0"/>
              <a:cs typeface="ＭＳ Ｐゴシック" charset="0"/>
            </a:endParaRPr>
          </a:p>
          <a:p>
            <a:pPr lvl="1">
              <a:buFontTx/>
              <a:buNone/>
            </a:pPr>
            <a:r>
              <a:rPr lang="en-US" dirty="0">
                <a:latin typeface="Arial" charset="0"/>
                <a:ea typeface="ＭＳ Ｐゴシック" charset="0"/>
                <a:cs typeface="ＭＳ Ｐゴシック" charset="0"/>
              </a:rPr>
              <a:t>Happening Now</a:t>
            </a:r>
            <a:r>
              <a:rPr lang="en-US" dirty="0" smtClean="0">
                <a:latin typeface="Arial" charset="0"/>
                <a:ea typeface="ＭＳ Ｐゴシック" charset="0"/>
                <a:cs typeface="ＭＳ Ｐゴシック" charset="0"/>
              </a:rPr>
              <a:t>: WSIS +10</a:t>
            </a:r>
            <a:endParaRPr lang="en-US" dirty="0">
              <a:latin typeface="Arial" charset="0"/>
              <a:ea typeface="ＭＳ Ｐゴシック" charset="0"/>
              <a:cs typeface="ＭＳ Ｐゴシック" charset="0"/>
            </a:endParaRPr>
          </a:p>
          <a:p>
            <a:pPr lvl="1"/>
            <a:r>
              <a:rPr lang="en-US" dirty="0">
                <a:latin typeface="Arial" charset="0"/>
                <a:ea typeface="ＭＳ Ｐゴシック" charset="0"/>
                <a:cs typeface="ＭＳ Ｐゴシック" charset="0"/>
              </a:rPr>
              <a:t>WSIS +10 Evaluation; Launch of Post 2015 Sustainable </a:t>
            </a:r>
            <a:r>
              <a:rPr lang="en-US" dirty="0" smtClean="0">
                <a:latin typeface="Arial" charset="0"/>
                <a:ea typeface="ＭＳ Ｐゴシック" charset="0"/>
                <a:cs typeface="ＭＳ Ｐゴシック" charset="0"/>
              </a:rPr>
              <a:t>Goals Framework</a:t>
            </a:r>
          </a:p>
          <a:p>
            <a:pPr lvl="1"/>
            <a:r>
              <a:rPr lang="en-US" dirty="0" smtClean="0">
                <a:latin typeface="Arial" charset="0"/>
                <a:ea typeface="ＭＳ Ｐゴシック" charset="0"/>
                <a:cs typeface="ＭＳ Ｐゴシック" charset="0"/>
              </a:rPr>
              <a:t>Agreement to hold a Two Day High Level Event at UNGA – Dec 2015</a:t>
            </a:r>
          </a:p>
          <a:p>
            <a:pPr lvl="1"/>
            <a:r>
              <a:rPr lang="en-US" dirty="0" smtClean="0">
                <a:latin typeface="Arial" charset="0"/>
                <a:ea typeface="ＭＳ Ｐゴシック" charset="0"/>
                <a:cs typeface="ＭＳ Ｐゴシック" charset="0"/>
              </a:rPr>
              <a:t>What just happened in NY GA re SDGs and ICTS and</a:t>
            </a:r>
          </a:p>
          <a:p>
            <a:pPr lvl="1"/>
            <a:r>
              <a:rPr lang="en-US" dirty="0" smtClean="0">
                <a:latin typeface="Arial" charset="0"/>
                <a:ea typeface="ＭＳ Ｐゴシック" charset="0"/>
                <a:cs typeface="ＭＳ Ｐゴシック" charset="0"/>
              </a:rPr>
              <a:t>Two Day launch of WSIS +10 process begins marathon toward December 2015</a:t>
            </a:r>
          </a:p>
          <a:p>
            <a:pPr lvl="1"/>
            <a:r>
              <a:rPr lang="en-US" dirty="0" smtClean="0">
                <a:latin typeface="Arial" charset="0"/>
                <a:ea typeface="ＭＳ Ｐゴシック" charset="0"/>
                <a:cs typeface="ＭＳ Ｐゴシック" charset="0"/>
              </a:rPr>
              <a:t>Preparatory Process carries risks and opportunities for business for Developing Countries</a:t>
            </a:r>
            <a:endParaRPr lang="en-US" dirty="0">
              <a:latin typeface="Arial" charset="0"/>
              <a:ea typeface="ＭＳ Ｐゴシック" charset="0"/>
              <a:cs typeface="ＭＳ Ｐゴシック" charset="0"/>
            </a:endParaRPr>
          </a:p>
          <a:p>
            <a:pPr lvl="1"/>
            <a:r>
              <a:rPr lang="en-US" dirty="0">
                <a:latin typeface="Arial" charset="0"/>
                <a:ea typeface="ＭＳ Ｐゴシック" charset="0"/>
                <a:cs typeface="ＭＳ Ｐゴシック" charset="0"/>
              </a:rPr>
              <a:t>Collision of Perspectives Driving some of the global fora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see cap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82750"/>
            <a:ext cx="5486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04800" y="533400"/>
            <a:ext cx="8839200" cy="1143000"/>
          </a:xfrm>
        </p:spPr>
        <p:txBody>
          <a:bodyPr>
            <a:normAutofit/>
          </a:bodyPr>
          <a:lstStyle/>
          <a:p>
            <a:r>
              <a:rPr lang="en-US" sz="2000" dirty="0" smtClean="0">
                <a:latin typeface="Verdana" charset="0"/>
                <a:ea typeface="ＭＳ Ｐゴシック" charset="0"/>
                <a:cs typeface="ＭＳ Ｐゴシック" charset="0"/>
              </a:rPr>
              <a:t>The Challenge – and Opportunity of Beyond 2015 - Making WSIS+10 Review and Sustainable Development Goals [SDGs] work for the world post 2015</a:t>
            </a:r>
            <a:endParaRPr lang="en-US" sz="2000" dirty="0">
              <a:latin typeface="Verdana" charset="0"/>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2000"/>
                                        <p:tgtEl>
                                          <p:spTgt spid="57346"/>
                                        </p:tgtEl>
                                      </p:cBhvr>
                                    </p:animEffect>
                                    <p:anim calcmode="lin" valueType="num">
                                      <p:cBhvr>
                                        <p:cTn id="8" dur="2000" fill="hold"/>
                                        <p:tgtEl>
                                          <p:spTgt spid="57346"/>
                                        </p:tgtEl>
                                        <p:attrNameLst>
                                          <p:attrName>ppt_w</p:attrName>
                                        </p:attrNameLst>
                                      </p:cBhvr>
                                      <p:tavLst>
                                        <p:tav tm="0" fmla="#ppt_w*sin(2.5*pi*$)">
                                          <p:val>
                                            <p:fltVal val="0"/>
                                          </p:val>
                                        </p:tav>
                                        <p:tav tm="100000">
                                          <p:val>
                                            <p:fltVal val="1"/>
                                          </p:val>
                                        </p:tav>
                                      </p:tavLst>
                                    </p:anim>
                                    <p:anim calcmode="lin" valueType="num">
                                      <p:cBhvr>
                                        <p:cTn id="9" dur="2000" fill="hold"/>
                                        <p:tgtEl>
                                          <p:spTgt spid="5734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idx="4294967295"/>
          </p:nvPr>
        </p:nvSpPr>
        <p:spPr>
          <a:xfrm>
            <a:off x="533400" y="762000"/>
            <a:ext cx="7772400" cy="4191000"/>
          </a:xfrm>
        </p:spPr>
        <p:txBody>
          <a:bodyPr/>
          <a:lstStyle/>
          <a:p>
            <a:pPr eaLnBrk="1" hangingPunct="1"/>
            <a:r>
              <a:rPr lang="en-US" sz="8000" dirty="0">
                <a:solidFill>
                  <a:srgbClr val="002060"/>
                </a:solidFill>
                <a:latin typeface="Cambria Math" charset="0"/>
                <a:ea typeface="ＭＳ Ｐゴシック" charset="0"/>
                <a:cs typeface="ＭＳ Ｐゴシック" charset="0"/>
              </a:rPr>
              <a:t>Questions ? </a:t>
            </a:r>
          </a:p>
        </p:txBody>
      </p:sp>
      <p:sp>
        <p:nvSpPr>
          <p:cNvPr id="121859" name="Text Box 3"/>
          <p:cNvSpPr txBox="1">
            <a:spLocks noChangeArrowheads="1"/>
          </p:cNvSpPr>
          <p:nvPr/>
        </p:nvSpPr>
        <p:spPr bwMode="auto">
          <a:xfrm>
            <a:off x="3429000" y="5105400"/>
            <a:ext cx="5715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rgbClr val="CCCCCC"/>
                </a:solidFill>
                <a:latin typeface="Arial" charset="0"/>
                <a:ea typeface="ＭＳ Ｐゴシック" charset="0"/>
                <a:cs typeface="ＭＳ Ｐゴシック" charset="0"/>
              </a:defRPr>
            </a:lvl1pPr>
            <a:lvl2pPr marL="37931725" indent="-37474525"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algn="ctr">
              <a:spcBef>
                <a:spcPct val="50000"/>
              </a:spcBef>
            </a:pPr>
            <a:r>
              <a:rPr lang="en-US" sz="2000" b="1" dirty="0" smtClean="0">
                <a:solidFill>
                  <a:schemeClr val="tx1"/>
                </a:solidFill>
                <a:hlinkClick r:id="rId3"/>
              </a:rPr>
              <a:t>marilynscade@hotmail.com</a:t>
            </a:r>
            <a:endParaRPr lang="en-US" sz="2000" b="1" dirty="0" smtClean="0">
              <a:solidFill>
                <a:schemeClr val="tx1"/>
              </a:solidFill>
            </a:endParaRPr>
          </a:p>
          <a:p>
            <a:pPr algn="ctr">
              <a:spcBef>
                <a:spcPct val="50000"/>
              </a:spcBef>
            </a:pPr>
            <a:endParaRPr lang="en-US" sz="2000" b="1" dirty="0">
              <a:solidFill>
                <a:schemeClr val="tx1"/>
              </a:solidFill>
            </a:endParaRPr>
          </a:p>
        </p:txBody>
      </p:sp>
      <p:sp>
        <p:nvSpPr>
          <p:cNvPr id="121860" name="Rectangle 2"/>
          <p:cNvSpPr txBox="1">
            <a:spLocks noChangeArrowheads="1"/>
          </p:cNvSpPr>
          <p:nvPr/>
        </p:nvSpPr>
        <p:spPr bwMode="auto">
          <a:xfrm>
            <a:off x="685800" y="3352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sz="2400">
                <a:solidFill>
                  <a:srgbClr val="CCCCCC"/>
                </a:solidFill>
                <a:latin typeface="Arial" charset="0"/>
                <a:ea typeface="ＭＳ Ｐゴシック" charset="0"/>
                <a:cs typeface="ＭＳ Ｐゴシック" charset="0"/>
              </a:defRPr>
            </a:lvl1pPr>
            <a:lvl2pPr marL="37931725" indent="-37474525"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algn="ctr" eaLnBrk="1" hangingPunct="1"/>
            <a:endParaRPr lang="en-US" sz="3200" b="1" dirty="0">
              <a:solidFill>
                <a:srgbClr val="0000CC"/>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9"/>
          <p:cNvSpPr>
            <a:spLocks noGrp="1" noChangeArrowheads="1"/>
          </p:cNvSpPr>
          <p:nvPr>
            <p:ph type="title"/>
          </p:nvPr>
        </p:nvSpPr>
        <p:spPr>
          <a:xfrm>
            <a:off x="304800" y="304800"/>
            <a:ext cx="8839200" cy="1143000"/>
          </a:xfrm>
        </p:spPr>
        <p:txBody>
          <a:bodyPr/>
          <a:lstStyle/>
          <a:p>
            <a:pPr eaLnBrk="1" hangingPunct="1"/>
            <a:r>
              <a:rPr lang="en-US" sz="2400" dirty="0">
                <a:solidFill>
                  <a:srgbClr val="002060"/>
                </a:solidFill>
                <a:latin typeface="Cambria Math" charset="0"/>
                <a:ea typeface="ＭＳ Ｐゴシック" charset="0"/>
                <a:cs typeface="ＭＳ Ｐゴシック" charset="0"/>
              </a:rPr>
              <a:t>Internet Governance: The Dilemma of the Nine Blind Men </a:t>
            </a:r>
            <a:br>
              <a:rPr lang="en-US" sz="2400" dirty="0">
                <a:solidFill>
                  <a:srgbClr val="002060"/>
                </a:solidFill>
                <a:latin typeface="Cambria Math" charset="0"/>
                <a:ea typeface="ＭＳ Ｐゴシック" charset="0"/>
                <a:cs typeface="ＭＳ Ｐゴシック" charset="0"/>
              </a:rPr>
            </a:br>
            <a:r>
              <a:rPr lang="en-US" sz="2400" dirty="0">
                <a:solidFill>
                  <a:srgbClr val="002060"/>
                </a:solidFill>
                <a:latin typeface="Cambria Math" charset="0"/>
                <a:ea typeface="ＭＳ Ｐゴシック" charset="0"/>
                <a:cs typeface="ＭＳ Ｐゴシック" charset="0"/>
              </a:rPr>
              <a:t>and the Elephant</a:t>
            </a:r>
          </a:p>
        </p:txBody>
      </p:sp>
      <p:sp>
        <p:nvSpPr>
          <p:cNvPr id="73731" name="Rectangle 1027"/>
          <p:cNvSpPr>
            <a:spLocks noGrp="1" noChangeArrowheads="1"/>
          </p:cNvSpPr>
          <p:nvPr>
            <p:ph type="body" idx="4294967295"/>
          </p:nvPr>
        </p:nvSpPr>
        <p:spPr>
          <a:xfrm>
            <a:off x="304800" y="1219200"/>
            <a:ext cx="8458200" cy="5334000"/>
          </a:xfrm>
        </p:spPr>
        <p:txBody>
          <a:bodyPr>
            <a:normAutofit fontScale="77500" lnSpcReduction="20000"/>
          </a:bodyPr>
          <a:lstStyle/>
          <a:p>
            <a:pPr lvl="1" eaLnBrk="1" hangingPunct="1">
              <a:lnSpc>
                <a:spcPct val="90000"/>
              </a:lnSpc>
              <a:buFontTx/>
              <a:buNone/>
            </a:pPr>
            <a:endParaRPr lang="en-US" b="1" dirty="0">
              <a:latin typeface="Arial" charset="0"/>
              <a:ea typeface="ＭＳ Ｐゴシック" charset="0"/>
            </a:endParaRPr>
          </a:p>
          <a:p>
            <a:pPr lvl="1" eaLnBrk="1" hangingPunct="1">
              <a:lnSpc>
                <a:spcPct val="90000"/>
              </a:lnSpc>
              <a:buFontTx/>
              <a:buNone/>
            </a:pPr>
            <a:r>
              <a:rPr lang="en-US" b="1" dirty="0">
                <a:latin typeface="Arial" charset="0"/>
                <a:ea typeface="ＭＳ Ｐゴシック" charset="0"/>
              </a:rPr>
              <a:t>The Changing Nature of the Internet and its users: </a:t>
            </a:r>
          </a:p>
          <a:p>
            <a:pPr lvl="1" eaLnBrk="1" hangingPunct="1">
              <a:lnSpc>
                <a:spcPct val="90000"/>
              </a:lnSpc>
              <a:buFontTx/>
              <a:buNone/>
            </a:pPr>
            <a:r>
              <a:rPr lang="en-US" b="1" dirty="0">
                <a:latin typeface="Arial" charset="0"/>
                <a:ea typeface="ＭＳ Ｐゴシック" charset="0"/>
              </a:rPr>
              <a:t>Challenges or Opportunities? </a:t>
            </a:r>
          </a:p>
          <a:p>
            <a:pPr lvl="1" eaLnBrk="1" hangingPunct="1">
              <a:lnSpc>
                <a:spcPct val="90000"/>
              </a:lnSpc>
              <a:buFont typeface="Arial" charset="0"/>
              <a:buChar char="•"/>
            </a:pPr>
            <a:endParaRPr lang="en-US" b="1" dirty="0">
              <a:latin typeface="Arial" charset="0"/>
              <a:ea typeface="ＭＳ Ｐゴシック" charset="0"/>
            </a:endParaRPr>
          </a:p>
          <a:p>
            <a:pPr lvl="1" eaLnBrk="1" hangingPunct="1">
              <a:lnSpc>
                <a:spcPct val="90000"/>
              </a:lnSpc>
              <a:buFontTx/>
              <a:buNone/>
            </a:pPr>
            <a:r>
              <a:rPr lang="en-US" b="1" dirty="0">
                <a:latin typeface="Arial" charset="0"/>
                <a:ea typeface="ＭＳ Ｐゴシック" charset="0"/>
              </a:rPr>
              <a:t>Critical and Ongoing </a:t>
            </a:r>
            <a:r>
              <a:rPr lang="en-US" b="1" dirty="0" smtClean="0">
                <a:latin typeface="Arial" charset="0"/>
                <a:ea typeface="ＭＳ Ｐゴシック" charset="0"/>
              </a:rPr>
              <a:t>Debates</a:t>
            </a:r>
            <a:r>
              <a:rPr lang="en-US" b="1" dirty="0">
                <a:latin typeface="Arial" charset="0"/>
                <a:ea typeface="ＭＳ Ｐゴシック" charset="0"/>
              </a:rPr>
              <a:t>: </a:t>
            </a:r>
          </a:p>
          <a:p>
            <a:pPr lvl="1" eaLnBrk="1" hangingPunct="1">
              <a:lnSpc>
                <a:spcPct val="90000"/>
              </a:lnSpc>
              <a:buFont typeface="Arial" charset="0"/>
              <a:buChar char="•"/>
            </a:pPr>
            <a:r>
              <a:rPr lang="en-US" b="1" dirty="0">
                <a:latin typeface="Arial" charset="0"/>
                <a:ea typeface="ＭＳ Ｐゴシック" charset="0"/>
              </a:rPr>
              <a:t>What is Internet Governance? </a:t>
            </a:r>
          </a:p>
          <a:p>
            <a:pPr lvl="1" eaLnBrk="1" hangingPunct="1">
              <a:lnSpc>
                <a:spcPct val="90000"/>
              </a:lnSpc>
              <a:buFont typeface="Arial" charset="0"/>
              <a:buChar char="•"/>
            </a:pPr>
            <a:r>
              <a:rPr lang="en-US" b="1" dirty="0">
                <a:latin typeface="Arial" charset="0"/>
                <a:ea typeface="ＭＳ Ｐゴシック" charset="0"/>
              </a:rPr>
              <a:t>Who is in Charge of the Internet? </a:t>
            </a:r>
          </a:p>
          <a:p>
            <a:pPr lvl="1" eaLnBrk="1" hangingPunct="1">
              <a:lnSpc>
                <a:spcPct val="90000"/>
              </a:lnSpc>
              <a:buFont typeface="Arial" charset="0"/>
              <a:buChar char="•"/>
            </a:pPr>
            <a:r>
              <a:rPr lang="en-US" b="1" dirty="0">
                <a:latin typeface="Arial" charset="0"/>
                <a:ea typeface="ＭＳ Ｐゴシック" charset="0"/>
              </a:rPr>
              <a:t>What is Enhanced Cooperation? </a:t>
            </a:r>
          </a:p>
          <a:p>
            <a:pPr lvl="1" eaLnBrk="1" hangingPunct="1">
              <a:lnSpc>
                <a:spcPct val="90000"/>
              </a:lnSpc>
              <a:buFont typeface="Arial" charset="0"/>
              <a:buChar char="•"/>
            </a:pPr>
            <a:r>
              <a:rPr lang="en-US" b="1" dirty="0">
                <a:latin typeface="Arial" charset="0"/>
                <a:ea typeface="ＭＳ Ｐゴシック" charset="0"/>
                <a:cs typeface="ＭＳ Ｐゴシック" charset="0"/>
              </a:rPr>
              <a:t>Issues Under debate – an evolving palette of issues</a:t>
            </a:r>
          </a:p>
          <a:p>
            <a:pPr lvl="1" eaLnBrk="1" hangingPunct="1">
              <a:lnSpc>
                <a:spcPct val="90000"/>
              </a:lnSpc>
              <a:buFont typeface="Arial" charset="0"/>
              <a:buChar char="•"/>
            </a:pPr>
            <a:r>
              <a:rPr lang="en-US" b="1" dirty="0">
                <a:latin typeface="Arial" charset="0"/>
                <a:ea typeface="ＭＳ Ｐゴシック" charset="0"/>
                <a:cs typeface="ＭＳ Ｐゴシック" charset="0"/>
              </a:rPr>
              <a:t>Calendar of Events focusing on IG</a:t>
            </a:r>
          </a:p>
          <a:p>
            <a:pPr lvl="2" eaLnBrk="1" hangingPunct="1">
              <a:lnSpc>
                <a:spcPct val="90000"/>
              </a:lnSpc>
            </a:pPr>
            <a:r>
              <a:rPr lang="en-US" sz="1400" b="1" dirty="0">
                <a:latin typeface="Verdana" charset="0"/>
                <a:ea typeface="ＭＳ Ｐゴシック" charset="0"/>
                <a:cs typeface="ＭＳ Ｐゴシック" charset="0"/>
              </a:rPr>
              <a:t>Internet Governance Forum</a:t>
            </a:r>
          </a:p>
          <a:p>
            <a:pPr lvl="2" eaLnBrk="1" hangingPunct="1">
              <a:lnSpc>
                <a:spcPct val="90000"/>
              </a:lnSpc>
            </a:pPr>
            <a:r>
              <a:rPr lang="en-US" sz="1400" b="1" dirty="0">
                <a:latin typeface="Verdana" charset="0"/>
                <a:ea typeface="ＭＳ Ｐゴシック" charset="0"/>
                <a:cs typeface="ＭＳ Ｐゴシック" charset="0"/>
              </a:rPr>
              <a:t>Internet Governance - Post WSIS </a:t>
            </a:r>
            <a:r>
              <a:rPr lang="en-US" sz="1400" dirty="0">
                <a:latin typeface="Verdana" charset="0"/>
                <a:ea typeface="ＭＳ Ｐゴシック" charset="0"/>
                <a:cs typeface="ＭＳ Ｐゴシック" charset="0"/>
              </a:rPr>
              <a:t>–WSIS +10 Review–Discussion and Activities – Implications for the Internet Society, and Internet Economy</a:t>
            </a:r>
          </a:p>
          <a:p>
            <a:pPr lvl="2" eaLnBrk="1" hangingPunct="1">
              <a:lnSpc>
                <a:spcPct val="90000"/>
              </a:lnSpc>
            </a:pPr>
            <a:r>
              <a:rPr lang="en-US" sz="1400" b="1" dirty="0">
                <a:latin typeface="Verdana" charset="0"/>
                <a:ea typeface="ＭＳ Ｐゴシック" charset="0"/>
                <a:cs typeface="ＭＳ Ｐゴシック" charset="0"/>
              </a:rPr>
              <a:t>Enhanced </a:t>
            </a:r>
            <a:r>
              <a:rPr lang="en-US" sz="1400" b="1" dirty="0" smtClean="0">
                <a:latin typeface="Verdana" charset="0"/>
                <a:ea typeface="ＭＳ Ｐゴシック" charset="0"/>
                <a:cs typeface="ＭＳ Ｐゴシック" charset="0"/>
              </a:rPr>
              <a:t>Cooperation – </a:t>
            </a:r>
            <a:r>
              <a:rPr lang="en-US" sz="1400" b="1" dirty="0">
                <a:latin typeface="Verdana" charset="0"/>
                <a:ea typeface="ＭＳ Ｐゴシック" charset="0"/>
                <a:cs typeface="ＭＳ Ｐゴシック" charset="0"/>
              </a:rPr>
              <a:t>Status </a:t>
            </a:r>
            <a:r>
              <a:rPr lang="en-US" sz="1400" b="1" dirty="0" smtClean="0">
                <a:latin typeface="Verdana" charset="0"/>
                <a:ea typeface="ＭＳ Ｐゴシック" charset="0"/>
                <a:cs typeface="ＭＳ Ｐゴシック" charset="0"/>
              </a:rPr>
              <a:t>Update</a:t>
            </a:r>
          </a:p>
          <a:p>
            <a:pPr lvl="2" eaLnBrk="1" hangingPunct="1">
              <a:lnSpc>
                <a:spcPct val="90000"/>
              </a:lnSpc>
            </a:pPr>
            <a:r>
              <a:rPr lang="en-US" sz="1400" b="1" dirty="0" smtClean="0">
                <a:latin typeface="Verdana" charset="0"/>
                <a:ea typeface="ＭＳ Ｐゴシック" charset="0"/>
                <a:cs typeface="ＭＳ Ｐゴシック" charset="0"/>
              </a:rPr>
              <a:t>Sustainable Development Goals – the new “sun” around what other issues will revolve post 2015</a:t>
            </a:r>
            <a:endParaRPr lang="en-US" sz="1400" dirty="0">
              <a:latin typeface="Verdana" charset="0"/>
              <a:ea typeface="ＭＳ Ｐゴシック" charset="0"/>
              <a:cs typeface="ＭＳ Ｐゴシック" charset="0"/>
            </a:endParaRPr>
          </a:p>
          <a:p>
            <a:pPr lvl="1" eaLnBrk="1" hangingPunct="1">
              <a:lnSpc>
                <a:spcPct val="90000"/>
              </a:lnSpc>
              <a:buFont typeface="Arial" charset="0"/>
              <a:buChar char="•"/>
            </a:pPr>
            <a:r>
              <a:rPr lang="en-US" b="1" dirty="0">
                <a:latin typeface="Arial" charset="0"/>
                <a:ea typeface="ＭＳ Ｐゴシック" charset="0"/>
              </a:rPr>
              <a:t>Core IG organizations – The landscape of Interested organizations; what they are </a:t>
            </a:r>
            <a:r>
              <a:rPr lang="en-US" b="1" dirty="0" smtClean="0">
                <a:latin typeface="Arial" charset="0"/>
                <a:ea typeface="ＭＳ Ｐゴシック" charset="0"/>
              </a:rPr>
              <a:t>doing</a:t>
            </a:r>
            <a:endParaRPr lang="en-US" b="1" dirty="0">
              <a:latin typeface="Arial" charset="0"/>
              <a:ea typeface="ＭＳ Ｐゴシック" charset="0"/>
            </a:endParaRPr>
          </a:p>
          <a:p>
            <a:pPr lvl="1" eaLnBrk="1" hangingPunct="1">
              <a:lnSpc>
                <a:spcPct val="90000"/>
              </a:lnSpc>
              <a:buFont typeface="Arial" charset="0"/>
              <a:buChar char="•"/>
            </a:pPr>
            <a:r>
              <a:rPr lang="en-US" b="1" dirty="0">
                <a:latin typeface="Arial" charset="0"/>
                <a:ea typeface="ＭＳ Ｐゴシック" charset="0"/>
              </a:rPr>
              <a:t>Building and Influencing global institutions and organizations to support multi stakeholder engagement </a:t>
            </a:r>
          </a:p>
          <a:p>
            <a:pPr lvl="1" eaLnBrk="1" hangingPunct="1">
              <a:lnSpc>
                <a:spcPct val="90000"/>
              </a:lnSpc>
              <a:buFont typeface="Arial" charset="0"/>
              <a:buChar char="•"/>
            </a:pPr>
            <a:endParaRPr lang="en-US" sz="1400" dirty="0">
              <a:latin typeface="Arial" charset="0"/>
              <a:ea typeface="ＭＳ Ｐゴシック" charset="0"/>
            </a:endParaRPr>
          </a:p>
          <a:p>
            <a:pPr lvl="1" eaLnBrk="1" hangingPunct="1">
              <a:lnSpc>
                <a:spcPct val="90000"/>
              </a:lnSpc>
              <a:buFontTx/>
              <a:buNone/>
            </a:pPr>
            <a:endParaRPr lang="en-US" b="1" dirty="0">
              <a:latin typeface="Arial" charset="0"/>
              <a:ea typeface="ＭＳ Ｐゴシック" charset="0"/>
            </a:endParaRPr>
          </a:p>
          <a:p>
            <a:pPr lvl="1" eaLnBrk="1" hangingPunct="1">
              <a:lnSpc>
                <a:spcPct val="90000"/>
              </a:lnSpc>
              <a:buFont typeface="Arial" charset="0"/>
              <a:buChar char="•"/>
            </a:pPr>
            <a:endParaRPr lang="en-US" b="1" i="1" dirty="0">
              <a:latin typeface="Arial" charset="0"/>
              <a:ea typeface="ＭＳ Ｐゴシック" charset="0"/>
            </a:endParaRPr>
          </a:p>
          <a:p>
            <a:pPr lvl="1" eaLnBrk="1" hangingPunct="1">
              <a:lnSpc>
                <a:spcPct val="90000"/>
              </a:lnSpc>
              <a:buFont typeface="Arial" charset="0"/>
              <a:buChar char="•"/>
            </a:pPr>
            <a:endParaRPr lang="en-US" b="1" dirty="0">
              <a:latin typeface="Arial" charset="0"/>
              <a:ea typeface="ＭＳ Ｐゴシック" charset="0"/>
            </a:endParaRPr>
          </a:p>
          <a:p>
            <a:pPr lvl="1" eaLnBrk="1" hangingPunct="1">
              <a:lnSpc>
                <a:spcPct val="90000"/>
              </a:lnSpc>
              <a:buFont typeface="Arial" charset="0"/>
              <a:buChar char="•"/>
            </a:pPr>
            <a:endParaRPr lang="en-US" dirty="0">
              <a:latin typeface="Arial" charset="0"/>
              <a:ea typeface="ＭＳ Ｐゴシック" charset="0"/>
            </a:endParaRPr>
          </a:p>
          <a:p>
            <a:pPr lvl="1" eaLnBrk="1" hangingPunct="1">
              <a:lnSpc>
                <a:spcPct val="90000"/>
              </a:lnSpc>
              <a:buFont typeface="Arial" charset="0"/>
              <a:buChar char="•"/>
            </a:pPr>
            <a:endParaRPr lang="en-US" dirty="0">
              <a:latin typeface="Arial" charset="0"/>
              <a:ea typeface="ＭＳ Ｐゴシック" charset="0"/>
            </a:endParaRPr>
          </a:p>
        </p:txBody>
      </p:sp>
      <p:pic>
        <p:nvPicPr>
          <p:cNvPr id="4" name="Picture 3" descr="elephant.picture.bmp"/>
          <p:cNvPicPr>
            <a:picLocks noChangeAspect="1"/>
          </p:cNvPicPr>
          <p:nvPr/>
        </p:nvPicPr>
        <p:blipFill>
          <a:blip r:embed="rId3" cstate="print"/>
          <a:stretch>
            <a:fillRect/>
          </a:stretch>
        </p:blipFill>
        <p:spPr>
          <a:xfrm>
            <a:off x="6934200" y="990600"/>
            <a:ext cx="2209800" cy="2514599"/>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arpanet2_small"/>
          <p:cNvPicPr>
            <a:picLocks noChangeAspect="1" noChangeArrowheads="1"/>
          </p:cNvPicPr>
          <p:nvPr/>
        </p:nvPicPr>
        <p:blipFill>
          <a:blip r:embed="rId3"/>
          <a:srcRect/>
          <a:stretch>
            <a:fillRect/>
          </a:stretch>
        </p:blipFill>
        <p:spPr bwMode="auto">
          <a:xfrm>
            <a:off x="5181600" y="1547813"/>
            <a:ext cx="3276600" cy="4243387"/>
          </a:xfrm>
          <a:prstGeom prst="rect">
            <a:avLst/>
          </a:prstGeom>
          <a:noFill/>
          <a:ln w="9525">
            <a:noFill/>
            <a:miter lim="800000"/>
            <a:headEnd/>
            <a:tailEnd/>
          </a:ln>
          <a:effectLst>
            <a:outerShdw blurRad="63500" dist="139700" dir="2700000" algn="tl" rotWithShape="0">
              <a:srgbClr val="333333">
                <a:alpha val="64998"/>
              </a:srgbClr>
            </a:outerShdw>
          </a:effectLst>
        </p:spPr>
      </p:pic>
      <p:sp>
        <p:nvSpPr>
          <p:cNvPr id="75779" name="Rectangle 4"/>
          <p:cNvSpPr>
            <a:spLocks noChangeArrowheads="1"/>
          </p:cNvSpPr>
          <p:nvPr/>
        </p:nvSpPr>
        <p:spPr bwMode="auto">
          <a:xfrm>
            <a:off x="685800" y="2667000"/>
            <a:ext cx="33528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spAutoFit/>
          </a:bodyPr>
          <a:lstStyle/>
          <a:p>
            <a:pPr marL="171450" indent="-171450" eaLnBrk="0" hangingPunct="0">
              <a:spcBef>
                <a:spcPts val="500"/>
              </a:spcBef>
              <a:spcAft>
                <a:spcPts val="500"/>
              </a:spcAft>
            </a:pPr>
            <a:r>
              <a:rPr lang="en-US" sz="1400" b="1" dirty="0">
                <a:solidFill>
                  <a:schemeClr val="tx1"/>
                </a:solidFill>
              </a:rPr>
              <a:t>	First 4:</a:t>
            </a:r>
          </a:p>
          <a:p>
            <a:pPr marL="171450" indent="-171450" eaLnBrk="0" hangingPunct="0">
              <a:spcBef>
                <a:spcPts val="500"/>
              </a:spcBef>
              <a:spcAft>
                <a:spcPts val="500"/>
              </a:spcAft>
            </a:pPr>
            <a:r>
              <a:rPr lang="en-US" sz="1400" b="1" dirty="0">
                <a:solidFill>
                  <a:schemeClr val="tx1"/>
                </a:solidFill>
              </a:rPr>
              <a:t/>
            </a:r>
            <a:br>
              <a:rPr lang="en-US" sz="1400" b="1" dirty="0">
                <a:solidFill>
                  <a:schemeClr val="tx1"/>
                </a:solidFill>
              </a:rPr>
            </a:br>
            <a:r>
              <a:rPr lang="en-US" sz="1400" b="1" dirty="0">
                <a:solidFill>
                  <a:schemeClr val="tx1"/>
                </a:solidFill>
              </a:rPr>
              <a:t>1. University of California Los Angeles (UCLA)</a:t>
            </a:r>
          </a:p>
          <a:p>
            <a:pPr marL="171450" indent="-171450" eaLnBrk="0" hangingPunct="0">
              <a:spcBef>
                <a:spcPts val="500"/>
              </a:spcBef>
              <a:spcAft>
                <a:spcPts val="500"/>
              </a:spcAft>
            </a:pPr>
            <a:r>
              <a:rPr lang="en-US" sz="1400" b="1" dirty="0">
                <a:solidFill>
                  <a:schemeClr val="tx1"/>
                </a:solidFill>
              </a:rPr>
              <a:t/>
            </a:r>
            <a:br>
              <a:rPr lang="en-US" sz="1400" b="1" dirty="0">
                <a:solidFill>
                  <a:schemeClr val="tx1"/>
                </a:solidFill>
              </a:rPr>
            </a:br>
            <a:r>
              <a:rPr lang="en-US" sz="1400" b="1" dirty="0">
                <a:solidFill>
                  <a:schemeClr val="tx1"/>
                </a:solidFill>
              </a:rPr>
              <a:t>2. University of California Santa Barbara (UCSB)</a:t>
            </a:r>
          </a:p>
          <a:p>
            <a:pPr marL="171450" indent="-171450" eaLnBrk="0" hangingPunct="0">
              <a:spcBef>
                <a:spcPts val="500"/>
              </a:spcBef>
              <a:spcAft>
                <a:spcPts val="500"/>
              </a:spcAft>
            </a:pPr>
            <a:r>
              <a:rPr lang="en-US" sz="1400" b="1" dirty="0">
                <a:solidFill>
                  <a:schemeClr val="tx1"/>
                </a:solidFill>
              </a:rPr>
              <a:t/>
            </a:r>
            <a:br>
              <a:rPr lang="en-US" sz="1400" b="1" dirty="0">
                <a:solidFill>
                  <a:schemeClr val="tx1"/>
                </a:solidFill>
              </a:rPr>
            </a:br>
            <a:r>
              <a:rPr lang="en-US" sz="1400" b="1" dirty="0">
                <a:solidFill>
                  <a:schemeClr val="tx1"/>
                </a:solidFill>
              </a:rPr>
              <a:t>3. University of Utah</a:t>
            </a:r>
          </a:p>
          <a:p>
            <a:pPr marL="171450" indent="-171450" eaLnBrk="0" hangingPunct="0">
              <a:spcBef>
                <a:spcPts val="500"/>
              </a:spcBef>
              <a:spcAft>
                <a:spcPts val="500"/>
              </a:spcAft>
            </a:pPr>
            <a:r>
              <a:rPr lang="en-US" sz="1400" b="1" dirty="0">
                <a:solidFill>
                  <a:schemeClr val="tx1"/>
                </a:solidFill>
              </a:rPr>
              <a:t/>
            </a:r>
            <a:br>
              <a:rPr lang="en-US" sz="1400" b="1" dirty="0">
                <a:solidFill>
                  <a:schemeClr val="tx1"/>
                </a:solidFill>
              </a:rPr>
            </a:br>
            <a:r>
              <a:rPr lang="en-US" sz="1400" b="1" dirty="0">
                <a:solidFill>
                  <a:schemeClr val="tx1"/>
                </a:solidFill>
              </a:rPr>
              <a:t>4. Stanford Research Institute (SRI)</a:t>
            </a:r>
          </a:p>
        </p:txBody>
      </p:sp>
      <p:sp>
        <p:nvSpPr>
          <p:cNvPr id="75780" name="Rectangle 5"/>
          <p:cNvSpPr>
            <a:spLocks noChangeArrowheads="1"/>
          </p:cNvSpPr>
          <p:nvPr/>
        </p:nvSpPr>
        <p:spPr bwMode="auto">
          <a:xfrm>
            <a:off x="371475" y="1371600"/>
            <a:ext cx="32861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2" tIns="46032" rIns="92062" bIns="46032"/>
          <a:lstStyle/>
          <a:p>
            <a:pPr algn="ctr" eaLnBrk="0" hangingPunct="0">
              <a:spcBef>
                <a:spcPts val="500"/>
              </a:spcBef>
              <a:spcAft>
                <a:spcPts val="500"/>
              </a:spcAft>
            </a:pPr>
            <a:r>
              <a:rPr lang="en-US" b="1" dirty="0">
                <a:solidFill>
                  <a:srgbClr val="002060"/>
                </a:solidFill>
                <a:cs typeface="Arial" charset="0"/>
              </a:rPr>
              <a:t>Computer Hosts in </a:t>
            </a:r>
          </a:p>
          <a:p>
            <a:pPr algn="ctr" eaLnBrk="0" hangingPunct="0">
              <a:spcBef>
                <a:spcPts val="500"/>
              </a:spcBef>
              <a:spcAft>
                <a:spcPts val="500"/>
              </a:spcAft>
            </a:pPr>
            <a:r>
              <a:rPr lang="en-US" b="1" dirty="0">
                <a:solidFill>
                  <a:srgbClr val="002060"/>
                </a:solidFill>
                <a:cs typeface="Arial" charset="0"/>
              </a:rPr>
              <a:t>1969</a:t>
            </a:r>
            <a:endParaRPr lang="en-US" b="1" dirty="0">
              <a:solidFill>
                <a:schemeClr val="tx1"/>
              </a:solidFill>
              <a:cs typeface="Arial" charset="0"/>
            </a:endParaRPr>
          </a:p>
        </p:txBody>
      </p:sp>
      <p:sp>
        <p:nvSpPr>
          <p:cNvPr id="75781" name="Rectangle 9"/>
          <p:cNvSpPr>
            <a:spLocks noGrp="1" noChangeArrowheads="1"/>
          </p:cNvSpPr>
          <p:nvPr>
            <p:ph type="title"/>
          </p:nvPr>
        </p:nvSpPr>
        <p:spPr>
          <a:xfrm>
            <a:off x="228600" y="0"/>
            <a:ext cx="8839200" cy="1143000"/>
          </a:xfrm>
        </p:spPr>
        <p:txBody>
          <a:bodyPr/>
          <a:lstStyle/>
          <a:p>
            <a:pPr eaLnBrk="1" hangingPunct="1"/>
            <a:r>
              <a:rPr lang="en-US" sz="3600" dirty="0">
                <a:solidFill>
                  <a:srgbClr val="002060"/>
                </a:solidFill>
                <a:latin typeface="Cambria Math" charset="0"/>
                <a:ea typeface="ＭＳ Ｐゴシック" charset="0"/>
                <a:cs typeface="ＭＳ Ｐゴシック" charset="0"/>
              </a:rPr>
              <a:t>Internet – At its Inception</a:t>
            </a:r>
          </a:p>
        </p:txBody>
      </p:sp>
      <p:pic>
        <p:nvPicPr>
          <p:cNvPr id="75782" name="Picture 1" descr="C:\Program Files\Microsoft Office\MEDIA\CAGCAT10\j0285750.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905000"/>
            <a:ext cx="18240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pull dir="r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descr="Internet"/>
          <p:cNvPicPr>
            <a:picLocks noChangeAspect="1" noChangeArrowheads="1"/>
          </p:cNvPicPr>
          <p:nvPr/>
        </p:nvPicPr>
        <p:blipFill>
          <a:blip r:embed="rId3">
            <a:extLst>
              <a:ext uri="{28A0092B-C50C-407E-A947-70E740481C1C}">
                <a14:useLocalDpi xmlns:a14="http://schemas.microsoft.com/office/drawing/2010/main" val="0"/>
              </a:ext>
            </a:extLst>
          </a:blip>
          <a:srcRect r="978" b="899"/>
          <a:stretch>
            <a:fillRect/>
          </a:stretch>
        </p:blipFill>
        <p:spPr bwMode="auto">
          <a:xfrm>
            <a:off x="0" y="762000"/>
            <a:ext cx="916463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itle 4"/>
          <p:cNvSpPr>
            <a:spLocks noGrp="1"/>
          </p:cNvSpPr>
          <p:nvPr>
            <p:ph type="title"/>
          </p:nvPr>
        </p:nvSpPr>
        <p:spPr>
          <a:xfrm>
            <a:off x="228600" y="-152400"/>
            <a:ext cx="8839200" cy="1143000"/>
          </a:xfrm>
        </p:spPr>
        <p:txBody>
          <a:bodyPr/>
          <a:lstStyle/>
          <a:p>
            <a:r>
              <a:rPr lang="en-US" sz="3600" dirty="0">
                <a:solidFill>
                  <a:schemeClr val="tx1"/>
                </a:solidFill>
                <a:latin typeface="Cambria Math" charset="0"/>
                <a:ea typeface="ＭＳ Ｐゴシック" charset="0"/>
                <a:cs typeface="ＭＳ Ｐゴシック" charset="0"/>
              </a:rPr>
              <a:t>Internet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3" descr="online_communit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325"/>
            <a:ext cx="9220200"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9"/>
          <p:cNvSpPr>
            <a:spLocks noGrp="1" noChangeArrowheads="1"/>
          </p:cNvSpPr>
          <p:nvPr>
            <p:ph type="title"/>
          </p:nvPr>
        </p:nvSpPr>
        <p:spPr>
          <a:xfrm>
            <a:off x="-152400" y="-152400"/>
            <a:ext cx="9448800" cy="1524000"/>
          </a:xfrm>
          <a:solidFill>
            <a:schemeClr val="bg1"/>
          </a:solidFill>
          <a:ln>
            <a:miter lim="800000"/>
            <a:headEnd/>
            <a:tailEnd/>
          </a:ln>
          <a:effectLst>
            <a:softEdge rad="317500"/>
          </a:effectLst>
          <a:extLst/>
        </p:spPr>
        <p:txBody>
          <a:bodyPr>
            <a:noAutofit/>
          </a:bodyPr>
          <a:lstStyle>
            <a:lvl1pPr eaLnBrk="0" hangingPunct="0">
              <a:defRPr sz="2400">
                <a:solidFill>
                  <a:srgbClr val="CCCCCC"/>
                </a:solidFill>
                <a:latin typeface="Arial" charset="0"/>
                <a:ea typeface="ＭＳ Ｐゴシック" charset="0"/>
                <a:cs typeface="ＭＳ Ｐゴシック" charset="0"/>
              </a:defRPr>
            </a:lvl1pPr>
            <a:lvl2pPr marL="37931725" indent="-37474525"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eaLnBrk="1" hangingPunct="1"/>
            <a:r>
              <a:rPr lang="en-US" sz="3400" dirty="0">
                <a:solidFill>
                  <a:srgbClr val="002060"/>
                </a:solidFill>
                <a:latin typeface="Cambria Math" charset="0"/>
              </a:rPr>
              <a:t>The Internet and the Online World --– Traffic and Users Changing monthly</a:t>
            </a:r>
          </a:p>
        </p:txBody>
      </p:sp>
      <p:sp>
        <p:nvSpPr>
          <p:cNvPr id="79878" name="Rectangle 10"/>
          <p:cNvSpPr>
            <a:spLocks noChangeArrowheads="1"/>
          </p:cNvSpPr>
          <p:nvPr/>
        </p:nvSpPr>
        <p:spPr bwMode="auto">
          <a:xfrm>
            <a:off x="4564063" y="6597650"/>
            <a:ext cx="1841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hangingPunct="0">
              <a:lnSpc>
                <a:spcPct val="90000"/>
              </a:lnSpc>
              <a:spcBef>
                <a:spcPct val="20000"/>
              </a:spcBef>
            </a:pPr>
            <a:endParaRPr lang="en-US" sz="900" dirty="0">
              <a:solidFill>
                <a:schemeClr val="tx2"/>
              </a:solidFill>
            </a:endParaRPr>
          </a:p>
        </p:txBody>
      </p:sp>
      <p:sp>
        <p:nvSpPr>
          <p:cNvPr id="79879" name="Rectangle 11"/>
          <p:cNvSpPr>
            <a:spLocks noChangeArrowheads="1"/>
          </p:cNvSpPr>
          <p:nvPr/>
        </p:nvSpPr>
        <p:spPr bwMode="auto">
          <a:xfrm>
            <a:off x="1162050" y="6599238"/>
            <a:ext cx="1647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900" dirty="0">
              <a:solidFill>
                <a:schemeClr val="tx2"/>
              </a:solidFill>
            </a:endParaRPr>
          </a:p>
        </p:txBody>
      </p:sp>
      <p:sp>
        <p:nvSpPr>
          <p:cNvPr id="208943" name="AutoShape 47"/>
          <p:cNvSpPr>
            <a:spLocks noChangeArrowheads="1"/>
          </p:cNvSpPr>
          <p:nvPr/>
        </p:nvSpPr>
        <p:spPr bwMode="invGray">
          <a:xfrm>
            <a:off x="6400800" y="1905000"/>
            <a:ext cx="2286000" cy="1219200"/>
          </a:xfrm>
          <a:prstGeom prst="rect">
            <a:avLst/>
          </a:prstGeom>
          <a:solidFill>
            <a:srgbClr val="002060"/>
          </a:solidFill>
          <a:ln w="76200">
            <a:solidFill>
              <a:srgbClr val="067AB4"/>
            </a:solidFill>
            <a:miter lim="800000"/>
            <a:headEnd/>
            <a:tailEnd/>
          </a:ln>
        </p:spPr>
        <p:txBody>
          <a:bodyPr wrap="none" anchor="ctr"/>
          <a:lstStyle/>
          <a:p>
            <a:pPr marL="233363" indent="-233363" algn="ctr"/>
            <a:r>
              <a:rPr lang="en-US" b="1" dirty="0">
                <a:solidFill>
                  <a:schemeClr val="bg1"/>
                </a:solidFill>
              </a:rPr>
              <a:t>2,405,518,376</a:t>
            </a:r>
          </a:p>
          <a:p>
            <a:pPr marL="233363" indent="-233363" algn="ctr"/>
            <a:r>
              <a:rPr lang="en-US" b="1" dirty="0">
                <a:solidFill>
                  <a:schemeClr val="bg1"/>
                </a:solidFill>
              </a:rPr>
              <a:t> Billion + </a:t>
            </a:r>
          </a:p>
          <a:p>
            <a:pPr marL="233363" indent="-233363" algn="ctr"/>
            <a:r>
              <a:rPr lang="en-US" b="1" dirty="0">
                <a:solidFill>
                  <a:schemeClr val="bg1"/>
                </a:solidFill>
              </a:rPr>
              <a:t>Internet Users </a:t>
            </a:r>
          </a:p>
        </p:txBody>
      </p:sp>
      <p:sp>
        <p:nvSpPr>
          <p:cNvPr id="2" name="AutoShape 47"/>
          <p:cNvSpPr>
            <a:spLocks noChangeArrowheads="1"/>
          </p:cNvSpPr>
          <p:nvPr/>
        </p:nvSpPr>
        <p:spPr bwMode="invGray">
          <a:xfrm>
            <a:off x="6400800" y="4389438"/>
            <a:ext cx="2209800" cy="1096962"/>
          </a:xfrm>
          <a:prstGeom prst="roundRect">
            <a:avLst>
              <a:gd name="adj" fmla="val 0"/>
            </a:avLst>
          </a:prstGeom>
          <a:solidFill>
            <a:srgbClr val="002060"/>
          </a:solidFill>
          <a:ln w="76200">
            <a:solidFill>
              <a:srgbClr val="067AB4"/>
            </a:solidFill>
            <a:round/>
            <a:headEnd/>
            <a:tailEnd/>
          </a:ln>
        </p:spPr>
        <p:txBody>
          <a:bodyPr wrap="none" anchor="ctr"/>
          <a:lstStyle/>
          <a:p>
            <a:pPr marL="233363" indent="-233363" algn="ctr"/>
            <a:r>
              <a:rPr lang="en-US" b="1" dirty="0">
                <a:solidFill>
                  <a:schemeClr val="bg1"/>
                </a:solidFill>
              </a:rPr>
              <a:t>107+ Trillion </a:t>
            </a:r>
          </a:p>
          <a:p>
            <a:pPr marL="233363" indent="-233363" algn="ctr"/>
            <a:r>
              <a:rPr lang="en-US" b="1" dirty="0">
                <a:solidFill>
                  <a:schemeClr val="bg1"/>
                </a:solidFill>
              </a:rPr>
              <a:t>Emails Sent </a:t>
            </a:r>
          </a:p>
        </p:txBody>
      </p:sp>
      <p:sp>
        <p:nvSpPr>
          <p:cNvPr id="3" name="AutoShape 47"/>
          <p:cNvSpPr>
            <a:spLocks noChangeArrowheads="1"/>
          </p:cNvSpPr>
          <p:nvPr/>
        </p:nvSpPr>
        <p:spPr bwMode="invGray">
          <a:xfrm>
            <a:off x="457200" y="3503613"/>
            <a:ext cx="2133600" cy="1068387"/>
          </a:xfrm>
          <a:prstGeom prst="rect">
            <a:avLst/>
          </a:prstGeom>
          <a:solidFill>
            <a:srgbClr val="002060"/>
          </a:solidFill>
          <a:ln w="76200">
            <a:solidFill>
              <a:srgbClr val="067AB4"/>
            </a:solidFill>
            <a:miter lim="800000"/>
            <a:headEnd/>
            <a:tailEnd/>
          </a:ln>
        </p:spPr>
        <p:txBody>
          <a:bodyPr wrap="none" anchor="ctr"/>
          <a:lstStyle/>
          <a:p>
            <a:pPr marL="233363" indent="-233363" algn="ctr"/>
            <a:r>
              <a:rPr lang="en-US" b="1" dirty="0">
                <a:solidFill>
                  <a:schemeClr val="bg1"/>
                </a:solidFill>
              </a:rPr>
              <a:t>634 Million </a:t>
            </a:r>
          </a:p>
          <a:p>
            <a:pPr marL="233363" indent="-233363" algn="ctr"/>
            <a:r>
              <a:rPr lang="en-US" b="1" dirty="0">
                <a:solidFill>
                  <a:schemeClr val="bg1"/>
                </a:solidFill>
              </a:rPr>
              <a:t>Websites </a:t>
            </a:r>
          </a:p>
        </p:txBody>
      </p:sp>
      <p:sp>
        <p:nvSpPr>
          <p:cNvPr id="18" name="AutoShape 47"/>
          <p:cNvSpPr>
            <a:spLocks noChangeArrowheads="1"/>
          </p:cNvSpPr>
          <p:nvPr/>
        </p:nvSpPr>
        <p:spPr bwMode="invGray">
          <a:xfrm>
            <a:off x="457200" y="1143000"/>
            <a:ext cx="2362200" cy="1905000"/>
          </a:xfrm>
          <a:prstGeom prst="rect">
            <a:avLst/>
          </a:prstGeom>
          <a:solidFill>
            <a:srgbClr val="002060"/>
          </a:solidFill>
          <a:ln w="76200">
            <a:solidFill>
              <a:srgbClr val="067AB4"/>
            </a:solidFill>
            <a:miter lim="800000"/>
            <a:headEnd/>
            <a:tailEnd/>
          </a:ln>
        </p:spPr>
        <p:txBody>
          <a:bodyPr wrap="none" anchor="ctr"/>
          <a:lstStyle/>
          <a:p>
            <a:pPr marL="233363" indent="-233363" algn="ctr"/>
            <a:r>
              <a:rPr lang="en-US" b="1" dirty="0">
                <a:solidFill>
                  <a:schemeClr val="bg1"/>
                </a:solidFill>
              </a:rPr>
              <a:t>157 Million </a:t>
            </a:r>
          </a:p>
          <a:p>
            <a:pPr marL="233363" indent="-233363" algn="ctr"/>
            <a:r>
              <a:rPr lang="en-US" b="1" dirty="0">
                <a:solidFill>
                  <a:schemeClr val="bg1"/>
                </a:solidFill>
              </a:rPr>
              <a:t>Blogs-</a:t>
            </a:r>
          </a:p>
          <a:p>
            <a:pPr marL="233363" indent="-233363" algn="ctr"/>
            <a:r>
              <a:rPr lang="en-US" b="1" dirty="0">
                <a:solidFill>
                  <a:schemeClr val="bg1"/>
                </a:solidFill>
              </a:rPr>
              <a:t>Tumbir </a:t>
            </a:r>
          </a:p>
          <a:p>
            <a:pPr marL="233363" indent="-233363" algn="ctr"/>
            <a:r>
              <a:rPr lang="en-US" b="1" dirty="0">
                <a:solidFill>
                  <a:schemeClr val="bg1"/>
                </a:solidFill>
              </a:rPr>
              <a:t>and Wordpress</a:t>
            </a:r>
          </a:p>
          <a:p>
            <a:pPr marL="233363" indent="-233363" algn="ctr"/>
            <a:endParaRPr lang="en-US" b="1" dirty="0">
              <a:solidFill>
                <a:schemeClr val="bg1"/>
              </a:solidFill>
            </a:endParaRPr>
          </a:p>
        </p:txBody>
      </p:sp>
      <p:sp>
        <p:nvSpPr>
          <p:cNvPr id="19" name="AutoShape 47"/>
          <p:cNvSpPr>
            <a:spLocks noChangeArrowheads="1"/>
          </p:cNvSpPr>
          <p:nvPr/>
        </p:nvSpPr>
        <p:spPr bwMode="invGray">
          <a:xfrm>
            <a:off x="3505200" y="1522413"/>
            <a:ext cx="2133600" cy="992187"/>
          </a:xfrm>
          <a:prstGeom prst="rect">
            <a:avLst/>
          </a:prstGeom>
          <a:solidFill>
            <a:srgbClr val="002060"/>
          </a:solidFill>
          <a:ln w="76200">
            <a:solidFill>
              <a:srgbClr val="067AB4"/>
            </a:solidFill>
            <a:miter lim="800000"/>
            <a:headEnd/>
            <a:tailEnd/>
          </a:ln>
        </p:spPr>
        <p:txBody>
          <a:bodyPr wrap="none" anchor="ctr"/>
          <a:lstStyle/>
          <a:p>
            <a:pPr marL="233363" indent="-233363" algn="ctr"/>
            <a:r>
              <a:rPr lang="en-US" b="1" dirty="0">
                <a:solidFill>
                  <a:schemeClr val="bg1"/>
                </a:solidFill>
              </a:rPr>
              <a:t>  163 Billion +   </a:t>
            </a:r>
          </a:p>
          <a:p>
            <a:pPr marL="233363" indent="-233363" algn="ctr"/>
            <a:r>
              <a:rPr lang="en-US" b="1" dirty="0">
                <a:solidFill>
                  <a:schemeClr val="bg1"/>
                </a:solidFill>
              </a:rPr>
              <a:t>Tweets/year</a:t>
            </a:r>
          </a:p>
        </p:txBody>
      </p:sp>
      <p:sp>
        <p:nvSpPr>
          <p:cNvPr id="20" name="AutoShape 47"/>
          <p:cNvSpPr>
            <a:spLocks noChangeArrowheads="1"/>
          </p:cNvSpPr>
          <p:nvPr/>
        </p:nvSpPr>
        <p:spPr bwMode="invGray">
          <a:xfrm>
            <a:off x="3116263" y="4656138"/>
            <a:ext cx="2895600" cy="990600"/>
          </a:xfrm>
          <a:prstGeom prst="rect">
            <a:avLst/>
          </a:prstGeom>
          <a:solidFill>
            <a:srgbClr val="002060"/>
          </a:solidFill>
          <a:ln w="76200">
            <a:solidFill>
              <a:srgbClr val="067AB4"/>
            </a:solidFill>
            <a:miter lim="800000"/>
            <a:headEnd/>
            <a:tailEnd/>
          </a:ln>
        </p:spPr>
        <p:txBody>
          <a:bodyPr wrap="none" anchor="ctr"/>
          <a:lstStyle/>
          <a:p>
            <a:pPr marL="233363" indent="-233363" algn="ctr"/>
            <a:endParaRPr lang="en-US" b="1" dirty="0">
              <a:solidFill>
                <a:schemeClr val="bg1"/>
              </a:solidFill>
            </a:endParaRPr>
          </a:p>
          <a:p>
            <a:pPr marL="233363" indent="-233363" algn="ctr"/>
            <a:r>
              <a:rPr lang="en-US" b="1" dirty="0">
                <a:solidFill>
                  <a:schemeClr val="bg1"/>
                </a:solidFill>
              </a:rPr>
              <a:t>1.06 Billion</a:t>
            </a:r>
          </a:p>
          <a:p>
            <a:pPr marL="233363" indent="-233363" algn="ctr"/>
            <a:r>
              <a:rPr lang="en-US" b="1" dirty="0">
                <a:solidFill>
                  <a:schemeClr val="bg1"/>
                </a:solidFill>
              </a:rPr>
              <a:t>Facebook Users</a:t>
            </a:r>
          </a:p>
          <a:p>
            <a:pPr marL="233363" indent="-233363" algn="ctr"/>
            <a:endParaRPr lang="en-US" b="1" dirty="0">
              <a:solidFill>
                <a:schemeClr val="bg1"/>
              </a:solidFill>
            </a:endParaRPr>
          </a:p>
        </p:txBody>
      </p:sp>
      <p:sp>
        <p:nvSpPr>
          <p:cNvPr id="21" name="AutoShape 47"/>
          <p:cNvSpPr>
            <a:spLocks noChangeArrowheads="1"/>
          </p:cNvSpPr>
          <p:nvPr/>
        </p:nvSpPr>
        <p:spPr bwMode="invGray">
          <a:xfrm>
            <a:off x="2819400" y="3048000"/>
            <a:ext cx="3429000" cy="1096963"/>
          </a:xfrm>
          <a:prstGeom prst="rect">
            <a:avLst/>
          </a:prstGeom>
          <a:solidFill>
            <a:srgbClr val="002060"/>
          </a:solidFill>
          <a:ln w="76200">
            <a:solidFill>
              <a:srgbClr val="067AB4"/>
            </a:solidFill>
            <a:miter lim="800000"/>
            <a:headEnd/>
            <a:tailEnd/>
          </a:ln>
        </p:spPr>
        <p:txBody>
          <a:bodyPr wrap="none" anchor="ctr"/>
          <a:lstStyle/>
          <a:p>
            <a:pPr marL="233363" indent="-233363" algn="ctr"/>
            <a:r>
              <a:rPr lang="en-US" b="1" dirty="0">
                <a:solidFill>
                  <a:schemeClr val="bg1"/>
                </a:solidFill>
              </a:rPr>
              <a:t>Over 4 Billion Video </a:t>
            </a:r>
          </a:p>
          <a:p>
            <a:pPr marL="233363" indent="-233363" algn="ctr"/>
            <a:r>
              <a:rPr lang="en-US" b="1" dirty="0">
                <a:solidFill>
                  <a:schemeClr val="bg1"/>
                </a:solidFill>
              </a:rPr>
              <a:t>Playbacks on Youtube</a:t>
            </a:r>
          </a:p>
          <a:p>
            <a:pPr marL="233363" indent="-233363" algn="ctr"/>
            <a:r>
              <a:rPr lang="en-US" b="1" dirty="0">
                <a:solidFill>
                  <a:schemeClr val="bg1"/>
                </a:solidFill>
              </a:rPr>
              <a:t>Per Day</a:t>
            </a:r>
          </a:p>
        </p:txBody>
      </p:sp>
      <p:sp>
        <p:nvSpPr>
          <p:cNvPr id="17" name="AutoShape 47"/>
          <p:cNvSpPr>
            <a:spLocks noChangeArrowheads="1"/>
          </p:cNvSpPr>
          <p:nvPr/>
        </p:nvSpPr>
        <p:spPr bwMode="invGray">
          <a:xfrm>
            <a:off x="381000" y="4876800"/>
            <a:ext cx="2362200" cy="1524000"/>
          </a:xfrm>
          <a:prstGeom prst="rect">
            <a:avLst/>
          </a:prstGeom>
          <a:solidFill>
            <a:srgbClr val="002060"/>
          </a:solidFill>
          <a:ln w="76200">
            <a:solidFill>
              <a:srgbClr val="067AB4"/>
            </a:solidFill>
            <a:miter lim="800000"/>
            <a:headEnd/>
            <a:tailEnd/>
          </a:ln>
        </p:spPr>
        <p:txBody>
          <a:bodyPr wrap="none" anchor="ctr"/>
          <a:lstStyle/>
          <a:p>
            <a:pPr marL="233363" indent="-233363" algn="ctr"/>
            <a:r>
              <a:rPr lang="en-US" b="1" dirty="0">
                <a:solidFill>
                  <a:schemeClr val="bg1"/>
                </a:solidFill>
              </a:rPr>
              <a:t>4.3 Billion</a:t>
            </a:r>
          </a:p>
          <a:p>
            <a:pPr marL="233363" indent="-233363" algn="ctr"/>
            <a:r>
              <a:rPr lang="en-US" b="1" dirty="0">
                <a:solidFill>
                  <a:schemeClr val="bg1"/>
                </a:solidFill>
              </a:rPr>
              <a:t>Email </a:t>
            </a:r>
          </a:p>
          <a:p>
            <a:pPr marL="233363" indent="-233363" algn="ctr"/>
            <a:r>
              <a:rPr lang="en-US" b="1" dirty="0">
                <a:solidFill>
                  <a:schemeClr val="bg1"/>
                </a:solidFill>
              </a:rPr>
              <a:t>Accounts</a:t>
            </a:r>
          </a:p>
        </p:txBody>
      </p:sp>
      <p:sp>
        <p:nvSpPr>
          <p:cNvPr id="4" name="TextBox 3"/>
          <p:cNvSpPr txBox="1"/>
          <p:nvPr/>
        </p:nvSpPr>
        <p:spPr>
          <a:xfrm>
            <a:off x="3810000" y="5778500"/>
            <a:ext cx="5181600" cy="1200150"/>
          </a:xfrm>
          <a:prstGeom prst="rect">
            <a:avLst/>
          </a:prstGeom>
          <a:solidFill>
            <a:srgbClr val="002060"/>
          </a:solidFill>
          <a:ln w="57150">
            <a:solidFill>
              <a:schemeClr val="tx1">
                <a:lumMod val="75000"/>
                <a:lumOff val="25000"/>
              </a:schemeClr>
            </a:solidFill>
          </a:ln>
        </p:spPr>
        <p:txBody>
          <a:bodyPr>
            <a:spAutoFit/>
          </a:bodyPr>
          <a:lstStyle>
            <a:lvl1pPr eaLnBrk="0" hangingPunct="0">
              <a:defRPr sz="2400">
                <a:solidFill>
                  <a:srgbClr val="CCCCCC"/>
                </a:solidFill>
                <a:latin typeface="Arial" charset="0"/>
                <a:ea typeface="ＭＳ Ｐゴシック" charset="0"/>
                <a:cs typeface="ＭＳ Ｐゴシック" charset="0"/>
              </a:defRPr>
            </a:lvl1pPr>
            <a:lvl2pPr marL="37931725" indent="-37474525"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eaLnBrk="1" hangingPunct="1"/>
            <a:r>
              <a:rPr lang="en-US" sz="1200" dirty="0">
                <a:solidFill>
                  <a:schemeClr val="bg1"/>
                </a:solidFill>
                <a:latin typeface="Times New Roman" charset="0"/>
                <a:cs typeface="Times New Roman" charset="0"/>
              </a:rPr>
              <a:t>http://www.internetworldstats.com/facebook.htm </a:t>
            </a:r>
          </a:p>
          <a:p>
            <a:pPr eaLnBrk="1" hangingPunct="1"/>
            <a:r>
              <a:rPr lang="en-US" sz="1200" dirty="0">
                <a:solidFill>
                  <a:schemeClr val="bg1"/>
                </a:solidFill>
                <a:latin typeface="Times New Roman" charset="0"/>
                <a:cs typeface="Times New Roman" charset="0"/>
              </a:rPr>
              <a:t>http://247wallst.com/2012/10/04/facebook-users-now-total-1-billion/ </a:t>
            </a:r>
          </a:p>
          <a:p>
            <a:pPr eaLnBrk="1" hangingPunct="1"/>
            <a:r>
              <a:rPr lang="en-US" sz="1200" dirty="0">
                <a:solidFill>
                  <a:schemeClr val="bg1"/>
                </a:solidFill>
                <a:latin typeface="Times New Roman" charset="0"/>
                <a:cs typeface="Times New Roman" charset="0"/>
              </a:rPr>
              <a:t>http://thenextweb.com/facebook/2013/01/30/facebook-passes-1-06-billion-monthly-active-users-680-million-mobile-users-and-618-million-daily-users/ </a:t>
            </a:r>
          </a:p>
          <a:p>
            <a:pPr eaLnBrk="1" hangingPunct="1"/>
            <a:r>
              <a:rPr lang="en-US" sz="1200" dirty="0">
                <a:solidFill>
                  <a:schemeClr val="bg1"/>
                </a:solidFill>
                <a:latin typeface="Times New Roman" charset="0"/>
                <a:cs typeface="Times New Roman" charset="0"/>
              </a:rPr>
              <a:t>http://royal.pingdom.com/2013/01/16/internet-2012-in-numbers/ </a:t>
            </a:r>
          </a:p>
          <a:p>
            <a:pPr eaLnBrk="1" hangingPunct="1"/>
            <a:r>
              <a:rPr lang="en-US" sz="1200" dirty="0">
                <a:solidFill>
                  <a:schemeClr val="bg1"/>
                </a:solidFill>
                <a:latin typeface="Times New Roman" charset="0"/>
                <a:cs typeface="Times New Roman" charset="0"/>
              </a:rPr>
              <a:t>http://royal.pingdom.com/2013/02/26/pinterest-users-per-employee</a:t>
            </a:r>
            <a:r>
              <a:rPr lang="en-US" sz="1200" dirty="0">
                <a:solidFill>
                  <a:srgbClr val="FFDC49"/>
                </a:solidFill>
                <a:latin typeface="Times New Roman" charset="0"/>
                <a:cs typeface="Times New Roman" charset="0"/>
              </a:rPr>
              <a:t>/</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8943"/>
                                        </p:tgtEl>
                                        <p:attrNameLst>
                                          <p:attrName>style.visibility</p:attrName>
                                        </p:attrNameLst>
                                      </p:cBhvr>
                                      <p:to>
                                        <p:strVal val="visible"/>
                                      </p:to>
                                    </p:set>
                                    <p:animEffect transition="in" filter="wipe(left)">
                                      <p:cBhvr>
                                        <p:cTn id="7" dur="500"/>
                                        <p:tgtEl>
                                          <p:spTgt spid="2089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43" grpId="0" animBg="1"/>
      <p:bldP spid="2" grpId="0" animBg="1"/>
      <p:bldP spid="3" grpId="0" animBg="1"/>
      <p:bldP spid="18" grpId="0" animBg="1"/>
      <p:bldP spid="19" grpId="0" animBg="1"/>
      <p:bldP spid="20" grpId="0" animBg="1"/>
      <p:bldP spid="21"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2" descr="post168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581400"/>
            <a:ext cx="1143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25" descr="Citel-logo-101E67C21E-seeklogo_com.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438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a:xfrm>
            <a:off x="228600" y="0"/>
            <a:ext cx="8915400" cy="1447800"/>
          </a:xfrm>
        </p:spPr>
        <p:txBody>
          <a:bodyPr/>
          <a:lstStyle/>
          <a:p>
            <a:pPr algn="ctr" eaLnBrk="1" hangingPunct="1"/>
            <a:r>
              <a:rPr lang="en-US" sz="3200" i="1" dirty="0">
                <a:solidFill>
                  <a:srgbClr val="002060"/>
                </a:solidFill>
                <a:latin typeface="Cambria Math" charset="0"/>
                <a:ea typeface="ＭＳ Ｐゴシック" charset="0"/>
                <a:cs typeface="ＭＳ Ｐゴシック" charset="0"/>
              </a:rPr>
              <a:t>The Internet Governance Landscape</a:t>
            </a:r>
          </a:p>
        </p:txBody>
      </p:sp>
      <p:sp>
        <p:nvSpPr>
          <p:cNvPr id="14340" name="Rectangle 9"/>
          <p:cNvSpPr>
            <a:spLocks noChangeArrowheads="1"/>
          </p:cNvSpPr>
          <p:nvPr/>
        </p:nvSpPr>
        <p:spPr bwMode="auto">
          <a:xfrm>
            <a:off x="4286250" y="3138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endParaRPr lang="en-US" dirty="0"/>
          </a:p>
        </p:txBody>
      </p:sp>
      <p:pic>
        <p:nvPicPr>
          <p:cNvPr id="14341" name="Picture 11" descr="thumbnailCAXUW11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371600"/>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2" descr="thumbnailCAFE0GUU.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30463" y="1222375"/>
            <a:ext cx="13033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136" name="Straight Connector 14"/>
          <p:cNvCxnSpPr>
            <a:cxnSpLocks noChangeShapeType="1"/>
          </p:cNvCxnSpPr>
          <p:nvPr/>
        </p:nvCxnSpPr>
        <p:spPr bwMode="auto">
          <a:xfrm rot="5400000">
            <a:off x="1295400" y="3708400"/>
            <a:ext cx="4927600" cy="0"/>
          </a:xfrm>
          <a:prstGeom prst="line">
            <a:avLst/>
          </a:prstGeom>
          <a:noFill/>
          <a:ln w="76200">
            <a:solidFill>
              <a:schemeClr val="tx1"/>
            </a:solidFill>
            <a:round/>
            <a:headEnd/>
            <a:tailEnd/>
          </a:ln>
          <a:effectLst>
            <a:outerShdw blurRad="63500" dist="29783" dir="1514402" algn="ctr" rotWithShape="0">
              <a:schemeClr val="tx1">
                <a:alpha val="74997"/>
              </a:schemeClr>
            </a:outerShdw>
          </a:effectLst>
        </p:spPr>
      </p:cxnSp>
      <p:cxnSp>
        <p:nvCxnSpPr>
          <p:cNvPr id="48137" name="Straight Connector 17"/>
          <p:cNvCxnSpPr>
            <a:cxnSpLocks noChangeShapeType="1"/>
          </p:cNvCxnSpPr>
          <p:nvPr/>
        </p:nvCxnSpPr>
        <p:spPr bwMode="auto">
          <a:xfrm rot="5400000">
            <a:off x="3922713" y="3722687"/>
            <a:ext cx="4927600" cy="28575"/>
          </a:xfrm>
          <a:prstGeom prst="line">
            <a:avLst/>
          </a:prstGeom>
          <a:noFill/>
          <a:ln w="76200">
            <a:solidFill>
              <a:schemeClr val="tx1"/>
            </a:solidFill>
            <a:round/>
            <a:headEnd/>
            <a:tailEnd/>
          </a:ln>
          <a:effectLst>
            <a:outerShdw blurRad="63500" dist="29783" dir="1514402" algn="ctr" rotWithShape="0">
              <a:schemeClr val="tx1">
                <a:alpha val="74997"/>
              </a:schemeClr>
            </a:outerShdw>
          </a:effectLst>
        </p:spPr>
      </p:cxnSp>
      <p:pic>
        <p:nvPicPr>
          <p:cNvPr id="14345" name="Picture 19" descr="thumbnailCA7K9KB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37338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20" descr="wipo_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219200"/>
            <a:ext cx="1905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21" descr="icannlog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61000" y="1222375"/>
            <a:ext cx="787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28" descr="thumbnailCAFM936X.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8100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29" descr="thumbnailCA72E2W3.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153400" y="3276600"/>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5" descr="ietf-logo.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219700" y="2955925"/>
            <a:ext cx="10287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6" descr="arableague.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705600" y="4870450"/>
            <a:ext cx="10668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4" descr="ESCWA_small.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772400" y="2438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6" descr="UN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66738" y="4724400"/>
            <a:ext cx="11096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27" descr="isoc_logo.gi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095750" y="1778000"/>
            <a:ext cx="9445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23" descr="UNCTAD_logo.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38200" y="2362200"/>
            <a:ext cx="1066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extBox 30"/>
          <p:cNvSpPr txBox="1">
            <a:spLocks noChangeArrowheads="1"/>
          </p:cNvSpPr>
          <p:nvPr/>
        </p:nvSpPr>
        <p:spPr bwMode="auto">
          <a:xfrm>
            <a:off x="2362200" y="5245100"/>
            <a:ext cx="106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4000" dirty="0">
                <a:latin typeface="Brush Script MT Italic" charset="0"/>
              </a:rPr>
              <a:t>	</a:t>
            </a:r>
            <a:r>
              <a:rPr lang="en-US" sz="4000" dirty="0">
                <a:latin typeface="Apple Chancery" charset="0"/>
              </a:rPr>
              <a:t>G</a:t>
            </a:r>
            <a:r>
              <a:rPr lang="en-US" sz="4000" dirty="0">
                <a:latin typeface="Brush Script MT Italic" charset="0"/>
              </a:rPr>
              <a:t>-7</a:t>
            </a:r>
          </a:p>
        </p:txBody>
      </p:sp>
      <p:pic>
        <p:nvPicPr>
          <p:cNvPr id="14357" name="Picture 3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62000" y="57150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37" descr="icc-logo.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065588" y="4648200"/>
            <a:ext cx="8874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39" descr="witsa_newlogo.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065588" y="1066800"/>
            <a:ext cx="9096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41" descr="World-Economic-Forum_2.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203700" y="5740400"/>
            <a:ext cx="7794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TextBox 31"/>
          <p:cNvSpPr txBox="1">
            <a:spLocks noChangeArrowheads="1"/>
          </p:cNvSpPr>
          <p:nvPr/>
        </p:nvSpPr>
        <p:spPr bwMode="auto">
          <a:xfrm>
            <a:off x="5943600" y="6172200"/>
            <a:ext cx="297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400" dirty="0">
                <a:solidFill>
                  <a:srgbClr val="0074B7"/>
                </a:solidFill>
              </a:rPr>
              <a:t>marilynscade@hotmail.com</a:t>
            </a:r>
          </a:p>
        </p:txBody>
      </p:sp>
      <p:pic>
        <p:nvPicPr>
          <p:cNvPr id="14362" name="Picture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6705600" y="3581400"/>
            <a:ext cx="137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3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8077200" y="44196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32"/>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6477000" y="1457325"/>
            <a:ext cx="9239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5" name="TextBox 29"/>
          <p:cNvSpPr txBox="1">
            <a:spLocks noChangeArrowheads="1"/>
          </p:cNvSpPr>
          <p:nvPr/>
        </p:nvSpPr>
        <p:spPr bwMode="auto">
          <a:xfrm>
            <a:off x="1981200" y="2955925"/>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0E4EDF"/>
                </a:solidFill>
              </a:rPr>
              <a:t>CSTD</a:t>
            </a:r>
          </a:p>
        </p:txBody>
      </p:sp>
      <p:sp>
        <p:nvSpPr>
          <p:cNvPr id="14366" name="TextBox 30"/>
          <p:cNvSpPr txBox="1">
            <a:spLocks noChangeArrowheads="1"/>
          </p:cNvSpPr>
          <p:nvPr/>
        </p:nvSpPr>
        <p:spPr bwMode="auto">
          <a:xfrm>
            <a:off x="1524000" y="5029200"/>
            <a:ext cx="137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E4EDF"/>
                </a:solidFill>
              </a:rPr>
              <a:t>UNGA</a:t>
            </a:r>
          </a:p>
        </p:txBody>
      </p:sp>
      <p:sp>
        <p:nvSpPr>
          <p:cNvPr id="32" name="TextBox 31"/>
          <p:cNvSpPr txBox="1"/>
          <p:nvPr/>
        </p:nvSpPr>
        <p:spPr>
          <a:xfrm>
            <a:off x="5105400" y="3810000"/>
            <a:ext cx="1143000" cy="258603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b="1" dirty="0" smtClean="0">
                <a:solidFill>
                  <a:srgbClr val="000000"/>
                </a:solidFill>
                <a:latin typeface="Calibri" charset="0"/>
              </a:rPr>
              <a:t>Civil Society Groups</a:t>
            </a:r>
          </a:p>
          <a:p>
            <a:pPr eaLnBrk="1" hangingPunct="1">
              <a:defRPr/>
            </a:pPr>
            <a:r>
              <a:rPr lang="en-US" sz="1800" b="1" dirty="0" smtClean="0">
                <a:solidFill>
                  <a:srgbClr val="000000"/>
                </a:solidFill>
                <a:latin typeface="Calibri" charset="0"/>
              </a:rPr>
              <a:t>-</a:t>
            </a:r>
            <a:r>
              <a:rPr lang="en-US" sz="1200" b="1" dirty="0" smtClean="0">
                <a:solidFill>
                  <a:srgbClr val="000000"/>
                </a:solidFill>
                <a:latin typeface="Calibri" charset="0"/>
              </a:rPr>
              <a:t>CDT</a:t>
            </a:r>
          </a:p>
          <a:p>
            <a:pPr eaLnBrk="1" hangingPunct="1">
              <a:defRPr/>
            </a:pPr>
            <a:r>
              <a:rPr lang="en-US" sz="1200" b="1" dirty="0" smtClean="0">
                <a:solidFill>
                  <a:srgbClr val="000000"/>
                </a:solidFill>
                <a:latin typeface="Calibri" charset="0"/>
              </a:rPr>
              <a:t>-AccessNow</a:t>
            </a:r>
          </a:p>
          <a:p>
            <a:pPr eaLnBrk="1" hangingPunct="1">
              <a:defRPr/>
            </a:pPr>
            <a:r>
              <a:rPr lang="en-US" sz="1200" b="1" dirty="0" smtClean="0">
                <a:solidFill>
                  <a:srgbClr val="000000"/>
                </a:solidFill>
                <a:latin typeface="Calibri" charset="0"/>
              </a:rPr>
              <a:t>-APC</a:t>
            </a:r>
          </a:p>
          <a:p>
            <a:pPr eaLnBrk="1" hangingPunct="1">
              <a:defRPr/>
            </a:pPr>
            <a:r>
              <a:rPr lang="en-US" sz="1200" b="1" dirty="0" smtClean="0">
                <a:solidFill>
                  <a:srgbClr val="000000"/>
                </a:solidFill>
                <a:latin typeface="Calibri" charset="0"/>
              </a:rPr>
              <a:t>-Freedom House</a:t>
            </a:r>
          </a:p>
          <a:p>
            <a:pPr eaLnBrk="1" hangingPunct="1">
              <a:defRPr/>
            </a:pPr>
            <a:r>
              <a:rPr lang="en-US" sz="1200" b="1" dirty="0" smtClean="0">
                <a:solidFill>
                  <a:srgbClr val="000000"/>
                </a:solidFill>
                <a:latin typeface="Calibri" charset="0"/>
              </a:rPr>
              <a:t>-Privacy Int</a:t>
            </a:r>
            <a:r>
              <a:rPr lang="ja-JP" altLang="en-US" sz="1200" b="1" dirty="0" smtClean="0">
                <a:solidFill>
                  <a:srgbClr val="000000"/>
                </a:solidFill>
                <a:latin typeface="Calibri" charset="0"/>
              </a:rPr>
              <a:t>’</a:t>
            </a:r>
            <a:r>
              <a:rPr lang="en-US" sz="1200" b="1" dirty="0" smtClean="0">
                <a:solidFill>
                  <a:srgbClr val="000000"/>
                </a:solidFill>
                <a:latin typeface="Calibri" charset="0"/>
              </a:rPr>
              <a:t>l</a:t>
            </a:r>
          </a:p>
          <a:p>
            <a:pPr eaLnBrk="1" hangingPunct="1">
              <a:defRPr/>
            </a:pPr>
            <a:r>
              <a:rPr lang="en-US" sz="1200" b="1" dirty="0" smtClean="0">
                <a:solidFill>
                  <a:srgbClr val="000000"/>
                </a:solidFill>
                <a:latin typeface="Calibri" charset="0"/>
              </a:rPr>
              <a:t>-citizen lab</a:t>
            </a:r>
          </a:p>
          <a:p>
            <a:pPr eaLnBrk="1" hangingPunct="1">
              <a:defRPr/>
            </a:pPr>
            <a:r>
              <a:rPr lang="en-US" sz="1200" b="1" dirty="0" smtClean="0">
                <a:solidFill>
                  <a:srgbClr val="000000"/>
                </a:solidFill>
                <a:latin typeface="Calibri" charset="0"/>
              </a:rPr>
              <a:t>…….</a:t>
            </a:r>
          </a:p>
          <a:p>
            <a:pPr eaLnBrk="1" hangingPunct="1">
              <a:defRPr/>
            </a:pPr>
            <a:endParaRPr lang="en-US" sz="1200" b="1" dirty="0" smtClean="0">
              <a:solidFill>
                <a:srgbClr val="000000"/>
              </a:solidFill>
              <a:latin typeface="Calibri" charset="0"/>
            </a:endParaRPr>
          </a:p>
        </p:txBody>
      </p:sp>
      <p:sp>
        <p:nvSpPr>
          <p:cNvPr id="14368" name="TextBox 33"/>
          <p:cNvSpPr txBox="1">
            <a:spLocks noChangeArrowheads="1"/>
          </p:cNvSpPr>
          <p:nvPr/>
        </p:nvSpPr>
        <p:spPr bwMode="auto">
          <a:xfrm>
            <a:off x="4013200" y="5829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   </a:t>
            </a:r>
          </a:p>
        </p:txBody>
      </p:sp>
      <p:pic>
        <p:nvPicPr>
          <p:cNvPr id="14369" name="Picture 35" descr="AfiCTA logo.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3962400" y="2489200"/>
            <a:ext cx="1130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Straight Arrow Connector 35"/>
          <p:cNvCxnSpPr/>
          <p:nvPr/>
        </p:nvCxnSpPr>
        <p:spPr>
          <a:xfrm rot="16200000" flipH="1">
            <a:off x="1892300" y="2882900"/>
            <a:ext cx="254000" cy="20320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ChangeArrowheads="1"/>
          </p:cNvSpPr>
          <p:nvPr>
            <p:ph type="title"/>
          </p:nvPr>
        </p:nvSpPr>
        <p:spPr>
          <a:xfrm>
            <a:off x="5283200" y="342900"/>
            <a:ext cx="3149600" cy="1771650"/>
          </a:xfrm>
        </p:spPr>
        <p:txBody>
          <a:bodyPr>
            <a:normAutofit fontScale="90000"/>
          </a:bodyPr>
          <a:lstStyle/>
          <a:p>
            <a:r>
              <a:rPr lang="en-US" sz="900" dirty="0">
                <a:latin typeface="Arial" charset="0"/>
                <a:ea typeface="ＭＳ Ｐゴシック" charset="0"/>
                <a:cs typeface="ＭＳ Ｐゴシック" charset="0"/>
              </a:rPr>
              <a:t>	</a:t>
            </a:r>
            <a:br>
              <a:rPr lang="en-US" sz="900" dirty="0">
                <a:latin typeface="Arial" charset="0"/>
                <a:ea typeface="ＭＳ Ｐゴシック" charset="0"/>
                <a:cs typeface="ＭＳ Ｐゴシック" charset="0"/>
              </a:rPr>
            </a:br>
            <a:r>
              <a:rPr lang="en-US" sz="900" dirty="0">
                <a:latin typeface="Arial" charset="0"/>
                <a:ea typeface="ＭＳ Ｐゴシック" charset="0"/>
                <a:cs typeface="ＭＳ Ｐゴシック" charset="0"/>
              </a:rPr>
              <a:t>              </a:t>
            </a:r>
            <a:br>
              <a:rPr lang="en-US" sz="900" dirty="0">
                <a:latin typeface="Arial" charset="0"/>
                <a:ea typeface="ＭＳ Ｐゴシック" charset="0"/>
                <a:cs typeface="ＭＳ Ｐゴシック" charset="0"/>
              </a:rPr>
            </a:br>
            <a:r>
              <a:rPr lang="en-US" sz="900" dirty="0">
                <a:latin typeface="Arial" charset="0"/>
                <a:ea typeface="ＭＳ Ｐゴシック" charset="0"/>
                <a:cs typeface="ＭＳ Ｐゴシック" charset="0"/>
              </a:rPr>
              <a:t/>
            </a:r>
            <a:br>
              <a:rPr lang="en-US" sz="900" dirty="0">
                <a:latin typeface="Arial" charset="0"/>
                <a:ea typeface="ＭＳ Ｐゴシック" charset="0"/>
                <a:cs typeface="ＭＳ Ｐゴシック" charset="0"/>
              </a:rPr>
            </a:br>
            <a:r>
              <a:rPr lang="en-US" sz="900" dirty="0">
                <a:latin typeface="Arial" charset="0"/>
                <a:ea typeface="ＭＳ Ｐゴシック" charset="0"/>
                <a:cs typeface="ＭＳ Ｐゴシック" charset="0"/>
              </a:rPr>
              <a:t/>
            </a:r>
            <a:br>
              <a:rPr lang="en-US" sz="900" dirty="0">
                <a:latin typeface="Arial" charset="0"/>
                <a:ea typeface="ＭＳ Ｐゴシック" charset="0"/>
                <a:cs typeface="ＭＳ Ｐゴシック" charset="0"/>
              </a:rPr>
            </a:br>
            <a:r>
              <a:rPr lang="en-US" sz="1800" dirty="0">
                <a:latin typeface="Lucida Handwriting" charset="0"/>
                <a:ea typeface="ＭＳ Ｐゴシック" charset="0"/>
                <a:cs typeface="ＭＳ Ｐゴシック" charset="0"/>
              </a:rPr>
              <a:t>Marilyn  Cade</a:t>
            </a:r>
            <a:r>
              <a:rPr lang="en-US" sz="1600" dirty="0">
                <a:latin typeface="Bradley Hand ITC" charset="0"/>
                <a:ea typeface="ＭＳ Ｐゴシック" charset="0"/>
                <a:cs typeface="ＭＳ Ｐゴシック" charset="0"/>
              </a:rPr>
              <a:t/>
            </a:r>
            <a:br>
              <a:rPr lang="en-US" sz="1600" dirty="0">
                <a:latin typeface="Bradley Hand ITC" charset="0"/>
                <a:ea typeface="ＭＳ Ｐゴシック" charset="0"/>
                <a:cs typeface="ＭＳ Ｐゴシック" charset="0"/>
              </a:rPr>
            </a:br>
            <a:r>
              <a:rPr lang="en-US" sz="1600" dirty="0">
                <a:latin typeface="Bradley Hand ITC" charset="0"/>
                <a:ea typeface="ＭＳ Ｐゴシック" charset="0"/>
                <a:cs typeface="ＭＳ Ｐゴシック" charset="0"/>
              </a:rPr>
              <a:t>		</a:t>
            </a:r>
            <a:br>
              <a:rPr lang="en-US" sz="1600" dirty="0">
                <a:latin typeface="Bradley Hand ITC" charset="0"/>
                <a:ea typeface="ＭＳ Ｐゴシック" charset="0"/>
                <a:cs typeface="ＭＳ Ｐゴシック" charset="0"/>
              </a:rPr>
            </a:br>
            <a:r>
              <a:rPr lang="en-US" sz="1600" dirty="0">
                <a:latin typeface="Bradley Hand ITC" charset="0"/>
                <a:ea typeface="ＭＳ Ｐゴシック" charset="0"/>
                <a:cs typeface="ＭＳ Ｐゴシック" charset="0"/>
              </a:rPr>
              <a:t/>
            </a:r>
            <a:br>
              <a:rPr lang="en-US" sz="1600" dirty="0">
                <a:latin typeface="Bradley Hand ITC" charset="0"/>
                <a:ea typeface="ＭＳ Ｐゴシック" charset="0"/>
                <a:cs typeface="ＭＳ Ｐゴシック" charset="0"/>
              </a:rPr>
            </a:br>
            <a:r>
              <a:rPr lang="en-US" sz="1600" dirty="0">
                <a:latin typeface="Bradley Hand ITC" charset="0"/>
                <a:ea typeface="ＭＳ Ｐゴシック" charset="0"/>
                <a:cs typeface="ＭＳ Ｐゴシック" charset="0"/>
              </a:rPr>
              <a:t>ICT Strategies</a:t>
            </a:r>
            <a:br>
              <a:rPr lang="en-US" sz="1600" dirty="0">
                <a:latin typeface="Bradley Hand ITC" charset="0"/>
                <a:ea typeface="ＭＳ Ｐゴシック" charset="0"/>
                <a:cs typeface="ＭＳ Ｐゴシック" charset="0"/>
              </a:rPr>
            </a:br>
            <a:r>
              <a:rPr lang="en-US" sz="1600" dirty="0">
                <a:latin typeface="Bradley Hand ITC" charset="0"/>
                <a:ea typeface="ＭＳ Ｐゴシック" charset="0"/>
                <a:cs typeface="ＭＳ Ｐゴシック" charset="0"/>
              </a:rPr>
              <a:t>mCADE llc</a:t>
            </a:r>
            <a:br>
              <a:rPr lang="en-US" sz="1600" dirty="0">
                <a:latin typeface="Bradley Hand ITC" charset="0"/>
                <a:ea typeface="ＭＳ Ｐゴシック" charset="0"/>
                <a:cs typeface="ＭＳ Ｐゴシック" charset="0"/>
              </a:rPr>
            </a:br>
            <a:r>
              <a:rPr lang="en-US" sz="1000" dirty="0">
                <a:latin typeface="Bradley Hand ITC" charset="0"/>
                <a:ea typeface="ＭＳ Ｐゴシック" charset="0"/>
                <a:cs typeface="ＭＳ Ｐゴシック" charset="0"/>
              </a:rPr>
              <a:t>marilynscade@hotmail.com</a:t>
            </a:r>
            <a:br>
              <a:rPr lang="en-US" sz="1000" dirty="0">
                <a:latin typeface="Bradley Hand ITC" charset="0"/>
                <a:ea typeface="ＭＳ Ｐゴシック" charset="0"/>
                <a:cs typeface="ＭＳ Ｐゴシック" charset="0"/>
              </a:rPr>
            </a:br>
            <a:r>
              <a:rPr lang="en-US" sz="1000" dirty="0">
                <a:latin typeface="Bradley Hand ITC" charset="0"/>
                <a:ea typeface="ＭＳ Ｐゴシック" charset="0"/>
                <a:cs typeface="ＭＳ Ｐゴシック" charset="0"/>
              </a:rPr>
              <a:t>1 202 251 6787</a:t>
            </a:r>
            <a:r>
              <a:rPr lang="en-US" sz="1600" dirty="0">
                <a:latin typeface="Bradley Hand ITC" charset="0"/>
                <a:ea typeface="ＭＳ Ｐゴシック" charset="0"/>
                <a:cs typeface="ＭＳ Ｐゴシック" charset="0"/>
              </a:rPr>
              <a:t/>
            </a:r>
            <a:br>
              <a:rPr lang="en-US" sz="1600" dirty="0">
                <a:latin typeface="Bradley Hand ITC" charset="0"/>
                <a:ea typeface="ＭＳ Ｐゴシック" charset="0"/>
                <a:cs typeface="ＭＳ Ｐゴシック" charset="0"/>
              </a:rPr>
            </a:br>
            <a:r>
              <a:rPr lang="en-US" sz="1600" dirty="0">
                <a:latin typeface="Bradley Hand ITC" charset="0"/>
                <a:ea typeface="ＭＳ Ｐゴシック" charset="0"/>
                <a:cs typeface="ＭＳ Ｐゴシック" charset="0"/>
              </a:rPr>
              <a:t/>
            </a:r>
            <a:br>
              <a:rPr lang="en-US" sz="1600" dirty="0">
                <a:latin typeface="Bradley Hand ITC" charset="0"/>
                <a:ea typeface="ＭＳ Ｐゴシック" charset="0"/>
                <a:cs typeface="ＭＳ Ｐゴシック" charset="0"/>
              </a:rPr>
            </a:br>
            <a:r>
              <a:rPr lang="en-US" sz="1600" dirty="0">
                <a:latin typeface="Bradley Hand ITC" charset="0"/>
                <a:ea typeface="ＭＳ Ｐゴシック" charset="0"/>
                <a:cs typeface="ＭＳ Ｐゴシック" charset="0"/>
              </a:rPr>
              <a:t>			 </a:t>
            </a:r>
            <a:r>
              <a:rPr lang="en-US" sz="1600" dirty="0">
                <a:latin typeface="Arial" charset="0"/>
                <a:ea typeface="ＭＳ Ｐゴシック" charset="0"/>
                <a:cs typeface="ＭＳ Ｐゴシック" charset="0"/>
              </a:rPr>
              <a:t/>
            </a:r>
            <a:br>
              <a:rPr lang="en-US" sz="1600" dirty="0">
                <a:latin typeface="Arial" charset="0"/>
                <a:ea typeface="ＭＳ Ｐゴシック" charset="0"/>
                <a:cs typeface="ＭＳ Ｐゴシック" charset="0"/>
              </a:rPr>
            </a:br>
            <a:endParaRPr lang="en-US" sz="1600" dirty="0">
              <a:latin typeface="Arial" charset="0"/>
              <a:ea typeface="ＭＳ Ｐゴシック" charset="0"/>
              <a:cs typeface="ＭＳ Ｐゴシック" charset="0"/>
            </a:endParaRPr>
          </a:p>
        </p:txBody>
      </p:sp>
      <p:sp>
        <p:nvSpPr>
          <p:cNvPr id="3074" name="Rectangle 3"/>
          <p:cNvSpPr>
            <a:spLocks noGrp="1" noChangeArrowheads="1"/>
          </p:cNvSpPr>
          <p:nvPr>
            <p:ph type="body" idx="1"/>
          </p:nvPr>
        </p:nvSpPr>
        <p:spPr>
          <a:xfrm>
            <a:off x="304800" y="2114550"/>
            <a:ext cx="8128000" cy="4000500"/>
          </a:xfrm>
        </p:spPr>
        <p:txBody>
          <a:bodyPr/>
          <a:lstStyle/>
          <a:p>
            <a:r>
              <a:rPr lang="en-US" sz="1400" b="1" i="1" dirty="0">
                <a:latin typeface="Cambria" charset="0"/>
                <a:ea typeface="ＭＳ Ｐゴシック" charset="0"/>
                <a:cs typeface="ＭＳ Ｐゴシック" charset="0"/>
              </a:rPr>
              <a:t>Marilyn Cade </a:t>
            </a:r>
            <a:r>
              <a:rPr lang="en-US" sz="1000" i="1" dirty="0">
                <a:latin typeface="Cambria" charset="0"/>
                <a:ea typeface="ＭＳ Ｐゴシック" charset="0"/>
                <a:cs typeface="ＭＳ Ｐゴシック" charset="0"/>
              </a:rPr>
              <a:t>is the Principal and CEO of ICT Strategies, mCADE llc.   </a:t>
            </a:r>
            <a:r>
              <a:rPr lang="en-US" sz="1000" i="1" dirty="0">
                <a:latin typeface="Times New Roman" charset="0"/>
                <a:ea typeface="ＭＳ Ｐゴシック" charset="0"/>
                <a:cs typeface="ＭＳ Ｐゴシック" charset="0"/>
              </a:rPr>
              <a:t>Cade works at the nexus of Internet, information and communications technology (ICT) and global public policy in global forums in relation to the Internet and its changing role as a critical communications infrastructure and global contributor to social and economic growth. She is currently engaged in bringing the voice of business and associations into Internet Governance and post 2015 Development and WSIS+10 events and activities. </a:t>
            </a:r>
            <a:endParaRPr lang="en-US" sz="900" i="1" dirty="0">
              <a:latin typeface="Times New Roman" charset="0"/>
              <a:ea typeface="ＭＳ Ｐゴシック" charset="0"/>
              <a:cs typeface="ＭＳ Ｐゴシック" charset="0"/>
            </a:endParaRPr>
          </a:p>
          <a:p>
            <a:r>
              <a:rPr lang="en-US" sz="1000" dirty="0">
                <a:latin typeface="Times New Roman" charset="0"/>
                <a:ea typeface="ＭＳ Ｐゴシック" charset="0"/>
                <a:cs typeface="Times New Roman" charset="0"/>
              </a:rPr>
              <a:t>Cade has a unique focus on policy activities that promote economic growth and sustainability. She is an expert in several policy areas related to Internet, online commerce, and emerging applications. She brings a unique perspective that has helped to bridge the interests of global corporations with developing and emerging economies. Her background includes US State Government, non governmental organizations, corporate business, and start up initiatives within a major global corporation. She has also developed, launched, and supported major policy initiatives on a wide variety of online topics. </a:t>
            </a:r>
          </a:p>
          <a:p>
            <a:r>
              <a:rPr lang="en-US" sz="1000" dirty="0">
                <a:latin typeface="Times New Roman" charset="0"/>
                <a:ea typeface="ＭＳ Ｐゴシック" charset="0"/>
                <a:cs typeface="Times New Roman" charset="0"/>
              </a:rPr>
              <a:t>Cade</a:t>
            </a:r>
            <a:r>
              <a:rPr lang="ja-JP" altLang="en-US" sz="1000" dirty="0">
                <a:latin typeface="Times New Roman" charset="0"/>
                <a:ea typeface="ＭＳ Ｐゴシック" charset="0"/>
                <a:cs typeface="Times New Roman" charset="0"/>
              </a:rPr>
              <a:t>’</a:t>
            </a:r>
            <a:r>
              <a:rPr lang="en-US" altLang="ja-JP" sz="1000" dirty="0">
                <a:latin typeface="Times New Roman" charset="0"/>
                <a:ea typeface="ＭＳ Ｐゴシック" charset="0"/>
                <a:cs typeface="Times New Roman" charset="0"/>
              </a:rPr>
              <a:t>s focus is working at the nexus of information and communications technology (ICT) and global public policy in global forums in relation to the Internet and its changing role as a critical communications infrastructure.  She is actively involved in discussion regarding global economic recovery; Internet Governance and post WSIS activities, organizing and representing industry perspectives on Internet Governance. </a:t>
            </a:r>
          </a:p>
          <a:p>
            <a:r>
              <a:rPr lang="en-US" sz="1000" dirty="0">
                <a:latin typeface="Times New Roman" charset="0"/>
                <a:ea typeface="ＭＳ Ｐゴシック" charset="0"/>
                <a:cs typeface="Times New Roman" charset="0"/>
              </a:rPr>
              <a:t>Cade is appointed by the UN Secretary General to the IGF Multi stakeholder Advisory Group (MAG), and is a member of the Executive Board of the IGF Support Association. Cade has extensive expertise in multi lateral organizations, such as the ITU, OECD, UNESCO, APEC, ICANN.</a:t>
            </a:r>
          </a:p>
          <a:p>
            <a:r>
              <a:rPr lang="en-US" sz="1000" dirty="0">
                <a:latin typeface="Times New Roman" charset="0"/>
                <a:ea typeface="ＭＳ Ｐゴシック" charset="0"/>
                <a:cs typeface="Times New Roman" charset="0"/>
              </a:rPr>
              <a:t>Cade is a member of the Commission on Science and Technology for Development Working Group on Enhanced Cooperation.  She is also the Chief Catalyst at IGF-USA, a national IGF Initiative (</a:t>
            </a:r>
            <a:r>
              <a:rPr lang="en-US" sz="1000" dirty="0">
                <a:latin typeface="Times New Roman" charset="0"/>
                <a:ea typeface="ＭＳ Ｐゴシック" charset="0"/>
                <a:cs typeface="Times New Roman" charset="0"/>
                <a:hlinkClick r:id="rId2"/>
              </a:rPr>
              <a:t>www.igf-usa.us</a:t>
            </a:r>
            <a:r>
              <a:rPr lang="en-US" sz="1000" dirty="0">
                <a:latin typeface="Times New Roman" charset="0"/>
                <a:ea typeface="ＭＳ Ｐゴシック" charset="0"/>
                <a:cs typeface="Times New Roman" charset="0"/>
              </a:rPr>
              <a:t>).</a:t>
            </a:r>
          </a:p>
          <a:p>
            <a:r>
              <a:rPr lang="en-US" sz="1000" dirty="0">
                <a:latin typeface="Times New Roman" charset="0"/>
                <a:ea typeface="ＭＳ Ｐゴシック" charset="0"/>
                <a:cs typeface="Times New Roman" charset="0"/>
              </a:rPr>
              <a:t>Cade holds a B.S. in Sociology, Southwest Missouri State College/University of Missouri; a M.S.W [Organizational Development], St Louis University, Missouri. Her background includes extensive experience in organizational development and professional training, as well as extensive technical training. </a:t>
            </a:r>
          </a:p>
          <a:p>
            <a:pPr>
              <a:lnSpc>
                <a:spcPct val="80000"/>
              </a:lnSpc>
              <a:spcBef>
                <a:spcPct val="0"/>
              </a:spcBef>
              <a:spcAft>
                <a:spcPct val="100000"/>
              </a:spcAft>
            </a:pPr>
            <a:endParaRPr lang="en-US" sz="1000" dirty="0">
              <a:latin typeface="Arial" charset="0"/>
              <a:ea typeface="ＭＳ Ｐゴシック" charset="0"/>
              <a:cs typeface="ＭＳ Ｐゴシック" charset="0"/>
            </a:endParaRPr>
          </a:p>
        </p:txBody>
      </p:sp>
      <p:pic>
        <p:nvPicPr>
          <p:cNvPr id="3075" name="Picture 4" descr="msc portrai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52" y="342900"/>
            <a:ext cx="3549649" cy="156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mcad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26400" y="6286500"/>
            <a:ext cx="804333" cy="47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2296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Box 4"/>
          <p:cNvSpPr txBox="1">
            <a:spLocks noChangeArrowheads="1"/>
          </p:cNvSpPr>
          <p:nvPr/>
        </p:nvSpPr>
        <p:spPr bwMode="auto">
          <a:xfrm>
            <a:off x="2438400" y="0"/>
            <a:ext cx="6746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CCCCCC"/>
                </a:solidFill>
                <a:latin typeface="Arial" charset="0"/>
                <a:ea typeface="ＭＳ Ｐゴシック" charset="0"/>
                <a:cs typeface="ＭＳ Ｐゴシック" charset="0"/>
              </a:defRPr>
            </a:lvl1pPr>
            <a:lvl2pPr marL="37931725" indent="-37474525"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eaLnBrk="1" hangingPunct="1"/>
            <a:endParaRPr lang="en-US" dirty="0">
              <a:solidFill>
                <a:schemeClr val="tx1"/>
              </a:solidFill>
            </a:endParaRPr>
          </a:p>
          <a:p>
            <a:pPr eaLnBrk="1" hangingPunct="1"/>
            <a:r>
              <a:rPr lang="en-US" dirty="0">
                <a:solidFill>
                  <a:schemeClr val="tx1"/>
                </a:solidFill>
              </a:rPr>
              <a:t>Internet Governance – Under Construction </a:t>
            </a:r>
          </a:p>
        </p:txBody>
      </p:sp>
      <p:sp>
        <p:nvSpPr>
          <p:cNvPr id="96260" name="TextBox 5"/>
          <p:cNvSpPr txBox="1">
            <a:spLocks noChangeArrowheads="1"/>
          </p:cNvSpPr>
          <p:nvPr/>
        </p:nvSpPr>
        <p:spPr bwMode="auto">
          <a:xfrm>
            <a:off x="1676400" y="6477000"/>
            <a:ext cx="2054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CCCCCC"/>
                </a:solidFill>
                <a:latin typeface="Arial" charset="0"/>
                <a:ea typeface="ＭＳ Ｐゴシック" charset="0"/>
                <a:cs typeface="ＭＳ Ｐゴシック" charset="0"/>
              </a:defRPr>
            </a:lvl1pPr>
            <a:lvl2pPr marL="37931725" indent="-37474525" eaLnBrk="0" hangingPunct="0">
              <a:defRPr sz="2400">
                <a:solidFill>
                  <a:srgbClr val="CCCCCC"/>
                </a:solidFill>
                <a:latin typeface="Arial" charset="0"/>
                <a:ea typeface="ＭＳ Ｐゴシック" charset="0"/>
              </a:defRPr>
            </a:lvl2pPr>
            <a:lvl3pPr eaLnBrk="0" hangingPunct="0">
              <a:defRPr sz="2400">
                <a:solidFill>
                  <a:srgbClr val="CCCCCC"/>
                </a:solidFill>
                <a:latin typeface="Arial" charset="0"/>
                <a:ea typeface="ＭＳ Ｐゴシック" charset="0"/>
              </a:defRPr>
            </a:lvl3pPr>
            <a:lvl4pPr eaLnBrk="0" hangingPunct="0">
              <a:defRPr sz="2400">
                <a:solidFill>
                  <a:srgbClr val="CCCCCC"/>
                </a:solidFill>
                <a:latin typeface="Arial" charset="0"/>
                <a:ea typeface="ＭＳ Ｐゴシック" charset="0"/>
              </a:defRPr>
            </a:lvl4pPr>
            <a:lvl5pPr eaLnBrk="0" hangingPunct="0">
              <a:defRPr sz="2400">
                <a:solidFill>
                  <a:srgbClr val="CCCCCC"/>
                </a:solidFill>
                <a:latin typeface="Arial" charset="0"/>
                <a:ea typeface="ＭＳ Ｐゴシック" charset="0"/>
              </a:defRPr>
            </a:lvl5pPr>
            <a:lvl6pPr marL="457200" eaLnBrk="0" fontAlgn="base" hangingPunct="0">
              <a:spcBef>
                <a:spcPct val="0"/>
              </a:spcBef>
              <a:spcAft>
                <a:spcPct val="0"/>
              </a:spcAft>
              <a:defRPr sz="2400">
                <a:solidFill>
                  <a:srgbClr val="CCCCCC"/>
                </a:solidFill>
                <a:latin typeface="Arial" charset="0"/>
                <a:ea typeface="ＭＳ Ｐゴシック" charset="0"/>
              </a:defRPr>
            </a:lvl6pPr>
            <a:lvl7pPr marL="914400" eaLnBrk="0" fontAlgn="base" hangingPunct="0">
              <a:spcBef>
                <a:spcPct val="0"/>
              </a:spcBef>
              <a:spcAft>
                <a:spcPct val="0"/>
              </a:spcAft>
              <a:defRPr sz="2400">
                <a:solidFill>
                  <a:srgbClr val="CCCCCC"/>
                </a:solidFill>
                <a:latin typeface="Arial" charset="0"/>
                <a:ea typeface="ＭＳ Ｐゴシック" charset="0"/>
              </a:defRPr>
            </a:lvl7pPr>
            <a:lvl8pPr marL="1371600" eaLnBrk="0" fontAlgn="base" hangingPunct="0">
              <a:spcBef>
                <a:spcPct val="0"/>
              </a:spcBef>
              <a:spcAft>
                <a:spcPct val="0"/>
              </a:spcAft>
              <a:defRPr sz="2400">
                <a:solidFill>
                  <a:srgbClr val="CCCCCC"/>
                </a:solidFill>
                <a:latin typeface="Arial" charset="0"/>
                <a:ea typeface="ＭＳ Ｐゴシック" charset="0"/>
              </a:defRPr>
            </a:lvl8pPr>
            <a:lvl9pPr marL="1828800" eaLnBrk="0" fontAlgn="base" hangingPunct="0">
              <a:spcBef>
                <a:spcPct val="0"/>
              </a:spcBef>
              <a:spcAft>
                <a:spcPct val="0"/>
              </a:spcAft>
              <a:defRPr sz="2400">
                <a:solidFill>
                  <a:srgbClr val="CCCCCC"/>
                </a:solidFill>
                <a:latin typeface="Arial" charset="0"/>
                <a:ea typeface="ＭＳ Ｐゴシック" charset="0"/>
              </a:defRPr>
            </a:lvl9pPr>
          </a:lstStyle>
          <a:p>
            <a:pPr eaLnBrk="1" hangingPunct="1"/>
            <a:r>
              <a:rPr lang="en-US" sz="1600" dirty="0">
                <a:solidFill>
                  <a:schemeClr val="tx2"/>
                </a:solidFill>
              </a:rPr>
              <a:t>Copyright  by DIPLO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heel(1)">
                                      <p:cBhvr>
                                        <p:cTn id="7" dur="2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7"/>
          <p:cNvSpPr>
            <a:spLocks noGrp="1"/>
          </p:cNvSpPr>
          <p:nvPr>
            <p:ph type="title"/>
          </p:nvPr>
        </p:nvSpPr>
        <p:spPr/>
        <p:txBody>
          <a:bodyPr>
            <a:normAutofit fontScale="90000"/>
          </a:bodyPr>
          <a:lstStyle/>
          <a:p>
            <a:r>
              <a:rPr lang="en-US" dirty="0">
                <a:latin typeface="Arial" charset="0"/>
                <a:ea typeface="ＭＳ Ｐゴシック" charset="0"/>
                <a:cs typeface="ＭＳ Ｐゴシック" charset="0"/>
              </a:rPr>
              <a:t>Internet Governance: Policy Issues </a:t>
            </a:r>
          </a:p>
        </p:txBody>
      </p:sp>
      <p:sp>
        <p:nvSpPr>
          <p:cNvPr id="99331" name="Content Placeholder 9"/>
          <p:cNvSpPr>
            <a:spLocks noGrp="1"/>
          </p:cNvSpPr>
          <p:nvPr>
            <p:ph sz="half" idx="2"/>
          </p:nvPr>
        </p:nvSpPr>
        <p:spPr>
          <a:xfrm>
            <a:off x="457200" y="1905000"/>
            <a:ext cx="4040188" cy="4221163"/>
          </a:xfrm>
        </p:spPr>
        <p:txBody>
          <a:bodyPr>
            <a:normAutofit fontScale="92500" lnSpcReduction="10000"/>
          </a:bodyPr>
          <a:lstStyle/>
          <a:p>
            <a:r>
              <a:rPr lang="en-US" sz="2000" dirty="0">
                <a:latin typeface="Verdana" charset="0"/>
                <a:ea typeface="ＭＳ Ｐゴシック" charset="0"/>
                <a:cs typeface="ＭＳ Ｐゴシック" charset="0"/>
              </a:rPr>
              <a:t>Cyber Security – Info/Apps and Networks</a:t>
            </a:r>
          </a:p>
          <a:p>
            <a:r>
              <a:rPr lang="en-US" sz="2000" dirty="0">
                <a:latin typeface="Verdana" charset="0"/>
                <a:ea typeface="ＭＳ Ｐゴシック" charset="0"/>
                <a:cs typeface="ＭＳ Ｐゴシック" charset="0"/>
              </a:rPr>
              <a:t>Privacy</a:t>
            </a:r>
          </a:p>
          <a:p>
            <a:r>
              <a:rPr lang="en-US" sz="2000" dirty="0">
                <a:latin typeface="Verdana" charset="0"/>
                <a:ea typeface="ＭＳ Ｐゴシック" charset="0"/>
                <a:cs typeface="ＭＳ Ｐゴシック" charset="0"/>
              </a:rPr>
              <a:t>Choice of Law/Jurisdiction</a:t>
            </a:r>
          </a:p>
          <a:p>
            <a:r>
              <a:rPr lang="en-US" sz="2000" dirty="0">
                <a:latin typeface="Verdana" charset="0"/>
                <a:ea typeface="ＭＳ Ｐゴシック" charset="0"/>
                <a:cs typeface="ＭＳ Ｐゴシック" charset="0"/>
              </a:rPr>
              <a:t>Liability of Internet Service Providers</a:t>
            </a:r>
          </a:p>
          <a:p>
            <a:r>
              <a:rPr lang="en-US" sz="2000" dirty="0">
                <a:latin typeface="Verdana" charset="0"/>
                <a:ea typeface="ＭＳ Ｐゴシック" charset="0"/>
                <a:cs typeface="ＭＳ Ｐゴシック" charset="0"/>
              </a:rPr>
              <a:t>Cyber Crime</a:t>
            </a:r>
          </a:p>
          <a:p>
            <a:r>
              <a:rPr lang="en-US" sz="2000" dirty="0">
                <a:latin typeface="Verdana" charset="0"/>
                <a:ea typeface="ＭＳ Ｐゴシック" charset="0"/>
                <a:cs typeface="ＭＳ Ｐゴシック" charset="0"/>
              </a:rPr>
              <a:t>Data Protection/localization of data storage</a:t>
            </a:r>
          </a:p>
          <a:p>
            <a:r>
              <a:rPr lang="en-US" sz="2000" dirty="0">
                <a:latin typeface="Verdana" charset="0"/>
                <a:ea typeface="ＭＳ Ｐゴシック" charset="0"/>
                <a:cs typeface="ＭＳ Ｐゴシック" charset="0"/>
              </a:rPr>
              <a:t>Access – Affordability and Availability – Broadband and Mobile</a:t>
            </a:r>
          </a:p>
          <a:p>
            <a:r>
              <a:rPr lang="en-US" sz="2000" dirty="0">
                <a:latin typeface="Verdana" charset="0"/>
                <a:ea typeface="ＭＳ Ｐゴシック" charset="0"/>
                <a:cs typeface="ＭＳ Ｐゴシック" charset="0"/>
              </a:rPr>
              <a:t>Technologies driving social, economic or political change</a:t>
            </a:r>
          </a:p>
          <a:p>
            <a:endParaRPr lang="en-US" dirty="0">
              <a:latin typeface="Verdana" charset="0"/>
              <a:ea typeface="ＭＳ Ｐゴシック" charset="0"/>
              <a:cs typeface="ＭＳ Ｐゴシック" charset="0"/>
            </a:endParaRPr>
          </a:p>
        </p:txBody>
      </p:sp>
      <p:sp>
        <p:nvSpPr>
          <p:cNvPr id="99332" name="Text Placeholder 10"/>
          <p:cNvSpPr>
            <a:spLocks noGrp="1"/>
          </p:cNvSpPr>
          <p:nvPr>
            <p:ph type="body" sz="quarter" idx="3"/>
          </p:nvPr>
        </p:nvSpPr>
        <p:spPr>
          <a:xfrm>
            <a:off x="4645025" y="1295400"/>
            <a:ext cx="4041775" cy="609600"/>
          </a:xfrm>
        </p:spPr>
        <p:txBody>
          <a:bodyPr/>
          <a:lstStyle/>
          <a:p>
            <a:r>
              <a:rPr lang="en-US" dirty="0">
                <a:latin typeface="Verdana" charset="0"/>
                <a:ea typeface="ＭＳ Ｐゴシック" charset="0"/>
                <a:cs typeface="ＭＳ Ｐゴシック" charset="0"/>
              </a:rPr>
              <a:t>Policy Issues, cont</a:t>
            </a:r>
            <a:r>
              <a:rPr lang="ja-JP" altLang="en-US" dirty="0">
                <a:latin typeface="Verdana" charset="0"/>
                <a:ea typeface="ＭＳ Ｐゴシック" charset="0"/>
                <a:cs typeface="ＭＳ Ｐゴシック" charset="0"/>
              </a:rPr>
              <a:t>’</a:t>
            </a:r>
            <a:r>
              <a:rPr lang="en-US" dirty="0">
                <a:latin typeface="Verdana" charset="0"/>
                <a:ea typeface="ＭＳ Ｐゴシック" charset="0"/>
                <a:cs typeface="ＭＳ Ｐゴシック" charset="0"/>
              </a:rPr>
              <a:t>d</a:t>
            </a:r>
          </a:p>
        </p:txBody>
      </p:sp>
      <p:sp>
        <p:nvSpPr>
          <p:cNvPr id="99333" name="Content Placeholder 11"/>
          <p:cNvSpPr>
            <a:spLocks noGrp="1"/>
          </p:cNvSpPr>
          <p:nvPr>
            <p:ph sz="quarter" idx="4"/>
          </p:nvPr>
        </p:nvSpPr>
        <p:spPr>
          <a:xfrm>
            <a:off x="4648200" y="1981200"/>
            <a:ext cx="4041775" cy="4103688"/>
          </a:xfrm>
        </p:spPr>
        <p:txBody>
          <a:bodyPr>
            <a:normAutofit fontScale="92500" lnSpcReduction="20000"/>
          </a:bodyPr>
          <a:lstStyle/>
          <a:p>
            <a:r>
              <a:rPr lang="en-US" sz="2000" dirty="0">
                <a:latin typeface="Verdana" charset="0"/>
                <a:ea typeface="ＭＳ Ｐゴシック" charset="0"/>
                <a:cs typeface="ＭＳ Ｐゴシック" charset="0"/>
              </a:rPr>
              <a:t>Capacity Building </a:t>
            </a:r>
          </a:p>
          <a:p>
            <a:r>
              <a:rPr lang="en-US" sz="2000" dirty="0">
                <a:latin typeface="Verdana" charset="0"/>
                <a:ea typeface="ＭＳ Ｐゴシック" charset="0"/>
                <a:cs typeface="ＭＳ Ｐゴシック" charset="0"/>
              </a:rPr>
              <a:t>ICANN</a:t>
            </a:r>
            <a:r>
              <a:rPr lang="ja-JP" altLang="en-US" sz="2000" dirty="0">
                <a:latin typeface="Verdana" charset="0"/>
                <a:ea typeface="ＭＳ Ｐゴシック" charset="0"/>
                <a:cs typeface="ＭＳ Ｐゴシック" charset="0"/>
              </a:rPr>
              <a:t>’</a:t>
            </a:r>
            <a:r>
              <a:rPr lang="en-US" sz="2000" dirty="0">
                <a:latin typeface="Verdana" charset="0"/>
                <a:ea typeface="ＭＳ Ｐゴシック" charset="0"/>
                <a:cs typeface="ＭＳ Ｐゴシック" charset="0"/>
              </a:rPr>
              <a:t>s Role and Responsibilities</a:t>
            </a:r>
          </a:p>
          <a:p>
            <a:pPr lvl="1"/>
            <a:r>
              <a:rPr lang="en-US" sz="1400" dirty="0">
                <a:latin typeface="Arial" charset="0"/>
                <a:ea typeface="ＭＳ Ｐゴシック" charset="0"/>
              </a:rPr>
              <a:t>New GTLDs</a:t>
            </a:r>
          </a:p>
          <a:p>
            <a:pPr lvl="1"/>
            <a:r>
              <a:rPr lang="en-US" sz="1400" dirty="0">
                <a:latin typeface="Arial" charset="0"/>
                <a:ea typeface="ＭＳ Ｐゴシック" charset="0"/>
              </a:rPr>
              <a:t>IDNs</a:t>
            </a:r>
            <a:endParaRPr lang="en-US" sz="1400" b="1" dirty="0">
              <a:latin typeface="Arial" charset="0"/>
              <a:ea typeface="ＭＳ Ｐゴシック" charset="0"/>
            </a:endParaRPr>
          </a:p>
          <a:p>
            <a:pPr lvl="1"/>
            <a:r>
              <a:rPr lang="en-US" sz="1400" b="1" dirty="0">
                <a:latin typeface="Arial" charset="0"/>
                <a:ea typeface="ＭＳ Ｐゴシック" charset="0"/>
              </a:rPr>
              <a:t>IANA </a:t>
            </a:r>
            <a:r>
              <a:rPr lang="en-US" sz="1400" b="1" dirty="0" smtClean="0">
                <a:latin typeface="Arial" charset="0"/>
                <a:ea typeface="ＭＳ Ｐゴシック" charset="0"/>
              </a:rPr>
              <a:t>Transition</a:t>
            </a:r>
          </a:p>
          <a:p>
            <a:pPr lvl="1"/>
            <a:r>
              <a:rPr lang="en-US" sz="1400" b="1" dirty="0" smtClean="0">
                <a:latin typeface="Arial" charset="0"/>
                <a:ea typeface="ＭＳ Ｐゴシック" charset="0"/>
              </a:rPr>
              <a:t>Accountability Mechanisms</a:t>
            </a:r>
            <a:endParaRPr lang="en-US" sz="1400" b="1" dirty="0">
              <a:latin typeface="Arial" charset="0"/>
              <a:ea typeface="ＭＳ Ｐゴシック" charset="0"/>
            </a:endParaRPr>
          </a:p>
          <a:p>
            <a:pPr lvl="1"/>
            <a:r>
              <a:rPr lang="en-US" sz="1400" dirty="0">
                <a:latin typeface="Arial" charset="0"/>
                <a:ea typeface="ＭＳ Ｐゴシック" charset="0"/>
              </a:rPr>
              <a:t>WHOIS Accuracy/Privacy Issues</a:t>
            </a:r>
          </a:p>
          <a:p>
            <a:pPr lvl="1"/>
            <a:r>
              <a:rPr lang="en-US" sz="1400" dirty="0">
                <a:latin typeface="Arial" charset="0"/>
                <a:ea typeface="ＭＳ Ｐゴシック" charset="0"/>
              </a:rPr>
              <a:t>Role of National Govt</a:t>
            </a:r>
            <a:r>
              <a:rPr lang="ja-JP" altLang="en-US" sz="1400" dirty="0">
                <a:latin typeface="Arial" charset="0"/>
                <a:ea typeface="ＭＳ Ｐゴシック" charset="0"/>
              </a:rPr>
              <a:t>’</a:t>
            </a:r>
            <a:r>
              <a:rPr lang="en-US" sz="1400" dirty="0">
                <a:latin typeface="Arial" charset="0"/>
                <a:ea typeface="ＭＳ Ｐゴシック" charset="0"/>
              </a:rPr>
              <a:t>s</a:t>
            </a:r>
          </a:p>
          <a:p>
            <a:pPr lvl="1"/>
            <a:r>
              <a:rPr lang="en-US" sz="1400" dirty="0">
                <a:latin typeface="Arial" charset="0"/>
                <a:ea typeface="ＭＳ Ｐゴシック" charset="0"/>
              </a:rPr>
              <a:t>Internationalization</a:t>
            </a:r>
          </a:p>
          <a:p>
            <a:r>
              <a:rPr lang="en-US" sz="2000" dirty="0">
                <a:latin typeface="Verdana" charset="0"/>
                <a:ea typeface="ＭＳ Ｐゴシック" charset="0"/>
                <a:cs typeface="ＭＳ Ｐゴシック" charset="0"/>
              </a:rPr>
              <a:t>Freedom of Expression</a:t>
            </a:r>
          </a:p>
          <a:p>
            <a:r>
              <a:rPr lang="en-US" sz="2000" dirty="0">
                <a:latin typeface="Verdana" charset="0"/>
                <a:ea typeface="ＭＳ Ｐゴシック" charset="0"/>
                <a:cs typeface="ＭＳ Ｐゴシック" charset="0"/>
              </a:rPr>
              <a:t>Multilingualism on the Web</a:t>
            </a:r>
          </a:p>
          <a:p>
            <a:r>
              <a:rPr lang="en-US" sz="2000" dirty="0">
                <a:latin typeface="Verdana" charset="0"/>
                <a:ea typeface="ＭＳ Ｐゴシック" charset="0"/>
                <a:cs typeface="ＭＳ Ｐゴシック" charset="0"/>
              </a:rPr>
              <a:t>Interconnection Costs</a:t>
            </a:r>
          </a:p>
          <a:p>
            <a:r>
              <a:rPr lang="en-US" sz="2000" dirty="0">
                <a:latin typeface="Verdana" charset="0"/>
                <a:ea typeface="ＭＳ Ｐゴシック" charset="0"/>
                <a:cs typeface="ＭＳ Ｐゴシック" charset="0"/>
              </a:rPr>
              <a:t>Spam</a:t>
            </a:r>
          </a:p>
          <a:p>
            <a:r>
              <a:rPr lang="en-US" sz="2000" dirty="0">
                <a:latin typeface="Verdana" charset="0"/>
                <a:ea typeface="ＭＳ Ｐゴシック" charset="0"/>
                <a:cs typeface="ＭＳ Ｐゴシック" charset="0"/>
              </a:rPr>
              <a:t>International Connectivity Costs/IXPs</a:t>
            </a:r>
          </a:p>
          <a:p>
            <a:endParaRPr lang="en-US" dirty="0">
              <a:latin typeface="Verdana" charset="0"/>
              <a:ea typeface="ＭＳ Ｐゴシック" charset="0"/>
              <a:cs typeface="ＭＳ Ｐゴシック" charset="0"/>
            </a:endParaRPr>
          </a:p>
        </p:txBody>
      </p:sp>
      <p:sp>
        <p:nvSpPr>
          <p:cNvPr id="99334" name="Text Placeholder 6"/>
          <p:cNvSpPr>
            <a:spLocks noGrp="1"/>
          </p:cNvSpPr>
          <p:nvPr>
            <p:ph type="body" idx="1"/>
          </p:nvPr>
        </p:nvSpPr>
        <p:spPr>
          <a:xfrm>
            <a:off x="533400" y="762000"/>
            <a:ext cx="4040188" cy="1031875"/>
          </a:xfrm>
        </p:spPr>
        <p:txBody>
          <a:bodyPr/>
          <a:lstStyle/>
          <a:p>
            <a:r>
              <a:rPr lang="en-US" dirty="0">
                <a:latin typeface="Verdana" charset="0"/>
                <a:ea typeface="ＭＳ Ｐゴシック" charset="0"/>
                <a:cs typeface="ＭＳ Ｐゴシック" charset="0"/>
              </a:rPr>
              <a:t>Policy Issues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TotalTime>
  <Words>1376</Words>
  <Application>Microsoft Macintosh PowerPoint</Application>
  <PresentationFormat>On-screen Show (4:3)</PresentationFormat>
  <Paragraphs>224</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Internet Governance Challenge: The Changing Face of the Internet</vt:lpstr>
      <vt:lpstr>Internet Governance: The Dilemma of the Nine Blind Men  and the Elephant</vt:lpstr>
      <vt:lpstr>Internet – At its Inception</vt:lpstr>
      <vt:lpstr>Internet </vt:lpstr>
      <vt:lpstr>The Internet and the Online World --– Traffic and Users Changing monthly</vt:lpstr>
      <vt:lpstr>The Internet Governance Landscape</vt:lpstr>
      <vt:lpstr>                   Marilyn  Cade     ICT Strategies mCADE llc marilynscade@hotmail.com 1 202 251 6787       </vt:lpstr>
      <vt:lpstr>PowerPoint Presentation</vt:lpstr>
      <vt:lpstr>Internet Governance: Policy Issues </vt:lpstr>
      <vt:lpstr> Leadership of IGF – Multi Stakeholder Advisory Group + Secretariat </vt:lpstr>
      <vt:lpstr> Internet Governance Forum (IGF) 2015  http://www.intgovforum.org</vt:lpstr>
      <vt:lpstr>Global Internet Governance Forums</vt:lpstr>
      <vt:lpstr>Regional and National IGF Initiatives</vt:lpstr>
      <vt:lpstr>Regional and National IGF Initiatives </vt:lpstr>
      <vt:lpstr> The Road Ahead –Assessing Implementation of WSIS is consuming UN – SDGs, Financing mechanisms, IGF, Enhanced Cooperation… 2015 and beyond…  </vt:lpstr>
      <vt:lpstr>The Challenge – and Opportunity of Beyond 2015 - Making WSIS+10 Review and Sustainable Development Goals [SDGs] work for the world post 2015</vt:lpstr>
      <vt:lpstr>Questions ?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Marilyn Cade</dc:creator>
  <cp:lastModifiedBy>Marilyn Cade</cp:lastModifiedBy>
  <cp:revision>12</cp:revision>
  <cp:lastPrinted>2015-03-20T15:50:27Z</cp:lastPrinted>
  <dcterms:created xsi:type="dcterms:W3CDTF">2015-03-26T00:03:36Z</dcterms:created>
  <dcterms:modified xsi:type="dcterms:W3CDTF">2015-06-10T08:14:36Z</dcterms:modified>
</cp:coreProperties>
</file>